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155"/>
  </p:notesMasterIdLst>
  <p:sldIdLst>
    <p:sldId id="458" r:id="rId2"/>
    <p:sldId id="446" r:id="rId3"/>
    <p:sldId id="285" r:id="rId4"/>
    <p:sldId id="317" r:id="rId5"/>
    <p:sldId id="454" r:id="rId6"/>
    <p:sldId id="455" r:id="rId7"/>
    <p:sldId id="456" r:id="rId8"/>
    <p:sldId id="304" r:id="rId9"/>
    <p:sldId id="310" r:id="rId10"/>
    <p:sldId id="311" r:id="rId11"/>
    <p:sldId id="312" r:id="rId12"/>
    <p:sldId id="313" r:id="rId13"/>
    <p:sldId id="314" r:id="rId14"/>
    <p:sldId id="315" r:id="rId15"/>
    <p:sldId id="447" r:id="rId16"/>
    <p:sldId id="307" r:id="rId17"/>
    <p:sldId id="316" r:id="rId18"/>
    <p:sldId id="308" r:id="rId19"/>
    <p:sldId id="309" r:id="rId20"/>
    <p:sldId id="448" r:id="rId21"/>
    <p:sldId id="320" r:id="rId22"/>
    <p:sldId id="291" r:id="rId23"/>
    <p:sldId id="449" r:id="rId24"/>
    <p:sldId id="292" r:id="rId25"/>
    <p:sldId id="303" r:id="rId26"/>
    <p:sldId id="318" r:id="rId27"/>
    <p:sldId id="319" r:id="rId28"/>
    <p:sldId id="322" r:id="rId29"/>
    <p:sldId id="324" r:id="rId30"/>
    <p:sldId id="323" r:id="rId31"/>
    <p:sldId id="373" r:id="rId32"/>
    <p:sldId id="325" r:id="rId33"/>
    <p:sldId id="326" r:id="rId34"/>
    <p:sldId id="327" r:id="rId35"/>
    <p:sldId id="328" r:id="rId36"/>
    <p:sldId id="329" r:id="rId37"/>
    <p:sldId id="336" r:id="rId38"/>
    <p:sldId id="335" r:id="rId39"/>
    <p:sldId id="330" r:id="rId40"/>
    <p:sldId id="333" r:id="rId41"/>
    <p:sldId id="375" r:id="rId42"/>
    <p:sldId id="334" r:id="rId43"/>
    <p:sldId id="331" r:id="rId44"/>
    <p:sldId id="332" r:id="rId45"/>
    <p:sldId id="337" r:id="rId46"/>
    <p:sldId id="338" r:id="rId47"/>
    <p:sldId id="374" r:id="rId48"/>
    <p:sldId id="450" r:id="rId49"/>
    <p:sldId id="339" r:id="rId50"/>
    <p:sldId id="340" r:id="rId51"/>
    <p:sldId id="341" r:id="rId52"/>
    <p:sldId id="445" r:id="rId53"/>
    <p:sldId id="342" r:id="rId54"/>
    <p:sldId id="345" r:id="rId55"/>
    <p:sldId id="343" r:id="rId56"/>
    <p:sldId id="433" r:id="rId57"/>
    <p:sldId id="344" r:id="rId58"/>
    <p:sldId id="346" r:id="rId59"/>
    <p:sldId id="434" r:id="rId60"/>
    <p:sldId id="347" r:id="rId61"/>
    <p:sldId id="435" r:id="rId62"/>
    <p:sldId id="348" r:id="rId63"/>
    <p:sldId id="436" r:id="rId64"/>
    <p:sldId id="349" r:id="rId65"/>
    <p:sldId id="437" r:id="rId66"/>
    <p:sldId id="350" r:id="rId67"/>
    <p:sldId id="438" r:id="rId68"/>
    <p:sldId id="351" r:id="rId69"/>
    <p:sldId id="352" r:id="rId70"/>
    <p:sldId id="357" r:id="rId71"/>
    <p:sldId id="356" r:id="rId72"/>
    <p:sldId id="360" r:id="rId73"/>
    <p:sldId id="358" r:id="rId74"/>
    <p:sldId id="439" r:id="rId75"/>
    <p:sldId id="440" r:id="rId76"/>
    <p:sldId id="359" r:id="rId77"/>
    <p:sldId id="441" r:id="rId78"/>
    <p:sldId id="442" r:id="rId79"/>
    <p:sldId id="451" r:id="rId80"/>
    <p:sldId id="353" r:id="rId81"/>
    <p:sldId id="354" r:id="rId82"/>
    <p:sldId id="366" r:id="rId83"/>
    <p:sldId id="361" r:id="rId84"/>
    <p:sldId id="362" r:id="rId85"/>
    <p:sldId id="363" r:id="rId86"/>
    <p:sldId id="364" r:id="rId87"/>
    <p:sldId id="365" r:id="rId88"/>
    <p:sldId id="355" r:id="rId89"/>
    <p:sldId id="367" r:id="rId90"/>
    <p:sldId id="457" r:id="rId91"/>
    <p:sldId id="368" r:id="rId92"/>
    <p:sldId id="453" r:id="rId93"/>
    <p:sldId id="369" r:id="rId94"/>
    <p:sldId id="370" r:id="rId95"/>
    <p:sldId id="371" r:id="rId96"/>
    <p:sldId id="372" r:id="rId97"/>
    <p:sldId id="452" r:id="rId98"/>
    <p:sldId id="379" r:id="rId99"/>
    <p:sldId id="380" r:id="rId100"/>
    <p:sldId id="376" r:id="rId101"/>
    <p:sldId id="381" r:id="rId102"/>
    <p:sldId id="384" r:id="rId103"/>
    <p:sldId id="385" r:id="rId104"/>
    <p:sldId id="386" r:id="rId105"/>
    <p:sldId id="383" r:id="rId106"/>
    <p:sldId id="382" r:id="rId107"/>
    <p:sldId id="377" r:id="rId108"/>
    <p:sldId id="378" r:id="rId109"/>
    <p:sldId id="388" r:id="rId110"/>
    <p:sldId id="389" r:id="rId111"/>
    <p:sldId id="390" r:id="rId112"/>
    <p:sldId id="391" r:id="rId113"/>
    <p:sldId id="392" r:id="rId114"/>
    <p:sldId id="393" r:id="rId115"/>
    <p:sldId id="394" r:id="rId116"/>
    <p:sldId id="395" r:id="rId117"/>
    <p:sldId id="396" r:id="rId118"/>
    <p:sldId id="397" r:id="rId119"/>
    <p:sldId id="398" r:id="rId120"/>
    <p:sldId id="399" r:id="rId121"/>
    <p:sldId id="400" r:id="rId122"/>
    <p:sldId id="401" r:id="rId123"/>
    <p:sldId id="402" r:id="rId124"/>
    <p:sldId id="403" r:id="rId125"/>
    <p:sldId id="404" r:id="rId126"/>
    <p:sldId id="405" r:id="rId127"/>
    <p:sldId id="406" r:id="rId128"/>
    <p:sldId id="407" r:id="rId129"/>
    <p:sldId id="408" r:id="rId130"/>
    <p:sldId id="409" r:id="rId131"/>
    <p:sldId id="410" r:id="rId132"/>
    <p:sldId id="411" r:id="rId133"/>
    <p:sldId id="412" r:id="rId134"/>
    <p:sldId id="432" r:id="rId135"/>
    <p:sldId id="413" r:id="rId136"/>
    <p:sldId id="414" r:id="rId137"/>
    <p:sldId id="415" r:id="rId138"/>
    <p:sldId id="416" r:id="rId139"/>
    <p:sldId id="417" r:id="rId140"/>
    <p:sldId id="418" r:id="rId141"/>
    <p:sldId id="419" r:id="rId142"/>
    <p:sldId id="420" r:id="rId143"/>
    <p:sldId id="421" r:id="rId144"/>
    <p:sldId id="422" r:id="rId145"/>
    <p:sldId id="423" r:id="rId146"/>
    <p:sldId id="424" r:id="rId147"/>
    <p:sldId id="425" r:id="rId148"/>
    <p:sldId id="426" r:id="rId149"/>
    <p:sldId id="427" r:id="rId150"/>
    <p:sldId id="428" r:id="rId151"/>
    <p:sldId id="429" r:id="rId152"/>
    <p:sldId id="430" r:id="rId153"/>
    <p:sldId id="431" r:id="rId15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567" autoAdjust="0"/>
  </p:normalViewPr>
  <p:slideViewPr>
    <p:cSldViewPr>
      <p:cViewPr>
        <p:scale>
          <a:sx n="75" d="100"/>
          <a:sy n="75" d="100"/>
        </p:scale>
        <p:origin x="-1200" y="-96"/>
      </p:cViewPr>
      <p:guideLst>
        <p:guide orient="horz" pos="432"/>
        <p:guide orient="horz" pos="864"/>
        <p:guide orient="horz" pos="1728"/>
        <p:guide orient="horz" pos="2592"/>
        <p:guide orient="horz" pos="3456"/>
        <p:guide orient="horz" pos="3888"/>
        <p:guide pos="414"/>
        <p:guide pos="822"/>
        <p:guide pos="1650"/>
        <p:guide pos="2466"/>
        <p:guide pos="3294"/>
        <p:guide pos="4110"/>
        <p:guide pos="4938"/>
        <p:guide pos="53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notesMaster" Target="notesMasters/notesMaster1.xml"/><Relationship Id="rId156" Type="http://schemas.openxmlformats.org/officeDocument/2006/relationships/printerSettings" Target="printerSettings/printerSettings1.bin"/><Relationship Id="rId157" Type="http://schemas.openxmlformats.org/officeDocument/2006/relationships/presProps" Target="presProps.xml"/><Relationship Id="rId158" Type="http://schemas.openxmlformats.org/officeDocument/2006/relationships/viewProps" Target="viewProps.xml"/><Relationship Id="rId15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6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5DEBD07-B98A-0A45-AA93-9AD12FFD9406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C146E0B-027A-BC42-980D-B936DE3990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868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7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3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4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Read:</a:t>
            </a:r>
            <a:r>
              <a:rPr lang="en-US" baseline="0" dirty="0" smtClean="0"/>
              <a:t>  Read a specifically identified elements contents</a:t>
            </a:r>
          </a:p>
          <a:p>
            <a:r>
              <a:rPr lang="en-US" baseline="0" dirty="0" smtClean="0"/>
              <a:t>Query:  Query given particular parameters, restrictions, search algorithms.  Includes the ability to import or export content.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Update:</a:t>
            </a:r>
            <a:r>
              <a:rPr lang="en-US" baseline="0" dirty="0" smtClean="0"/>
              <a:t> </a:t>
            </a:r>
            <a:r>
              <a:rPr lang="en-US" dirty="0" smtClean="0"/>
              <a:t>the ability to validate load sets of changes into the service that updates its content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History</a:t>
            </a:r>
            <a:r>
              <a:rPr lang="en-US" dirty="0" smtClean="0"/>
              <a:t> – the ability to determine what changes have occurred over stated periods of time </a:t>
            </a:r>
          </a:p>
          <a:p>
            <a:r>
              <a:rPr lang="en-US" b="1" dirty="0" smtClean="0"/>
              <a:t>Maintenance</a:t>
            </a:r>
            <a:r>
              <a:rPr lang="en-US" dirty="0" smtClean="0"/>
              <a:t> – the ability to create and commit sets of changes (May</a:t>
            </a:r>
            <a:r>
              <a:rPr lang="en-US" baseline="0" dirty="0" smtClean="0"/>
              <a:t> include deletes)</a:t>
            </a:r>
            <a:endParaRPr lang="en-US" dirty="0" smtClean="0"/>
          </a:p>
          <a:p>
            <a:r>
              <a:rPr lang="en-US" b="1" dirty="0" smtClean="0"/>
              <a:t>Temporal</a:t>
            </a:r>
            <a:r>
              <a:rPr lang="en-US" dirty="0" smtClean="0"/>
              <a:t> – the ability to ask questions about the state of the service at a given point in the past (or future).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4609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Type </a:t>
            </a:r>
            <a:r>
              <a:rPr lang="en-US" dirty="0" err="1" smtClean="0"/>
              <a:t>mysql</a:t>
            </a:r>
            <a:r>
              <a:rPr lang="en-US" dirty="0" smtClean="0"/>
              <a:t> into the</a:t>
            </a:r>
            <a:r>
              <a:rPr lang="en-US" baseline="0" dirty="0" smtClean="0"/>
              <a:t> Enter group id field and the dependency wizard will automatically search for </a:t>
            </a:r>
            <a:r>
              <a:rPr lang="en-US" baseline="0" dirty="0" err="1" smtClean="0"/>
              <a:t>mysql</a:t>
            </a:r>
            <a:r>
              <a:rPr lang="en-US" baseline="0" dirty="0" smtClean="0"/>
              <a:t> related dependencies.  Scroll down to the </a:t>
            </a:r>
            <a:r>
              <a:rPr lang="en-US" baseline="0" dirty="0" err="1" smtClean="0"/>
              <a:t>mysql</a:t>
            </a:r>
            <a:r>
              <a:rPr lang="en-US" baseline="0" dirty="0" smtClean="0"/>
              <a:t>-connector-java and open the folder to expose all available versions.  Choose 5.1.6 and press OK.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91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Cut and paste</a:t>
            </a:r>
            <a:r>
              <a:rPr lang="en-US" baseline="0" dirty="0" smtClean="0"/>
              <a:t> into the the &lt;dependencies&gt; tag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Run the main class in the JDBC connector again and it should give you metadata about the GO ontology.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909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Now we want to add this to the build. 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Using additions to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pom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file we'll add the connector to a maven build.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Update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this inside the instructions tag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charset="0"/>
              <a:cs typeface="ＭＳ Ｐゴシック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Save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pom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file and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o a clean install sequence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charset="0"/>
              <a:cs typeface="ＭＳ Ｐゴシック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5927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From whatever directory you choose to install the cts2 framework standalone server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start the service by executing the jar file from java, then pushing the start button.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charset="0"/>
              <a:cs typeface="ＭＳ Ｐゴシック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32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And login as admin/admin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3722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Choose install update from the bar at the top of the list of plugins.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40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Browse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to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the jar constructed in the maven build target folder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1942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Refresh the browser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Click the play/stop button next to the example service plugin.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46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Type localhost:8080/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codesystem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/GO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29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r>
              <a:rPr lang="en-US" baseline="0" dirty="0" smtClean="0"/>
              <a:t> for cts2 informatics, rest </a:t>
            </a:r>
            <a:r>
              <a:rPr lang="en-US" baseline="0" dirty="0" err="1" smtClean="0"/>
              <a:t>api</a:t>
            </a:r>
            <a:r>
              <a:rPr lang="en-US" baseline="0" dirty="0" smtClean="0"/>
              <a:t>, and development framework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814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some</a:t>
            </a:r>
            <a:r>
              <a:rPr lang="en-US" baseline="0" dirty="0" smtClean="0"/>
              <a:t> screen shots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462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Resolved</a:t>
            </a:r>
            <a:r>
              <a:rPr lang="en-US" baseline="0" dirty="0" smtClean="0"/>
              <a:t> value sets are a select set of value sets that are resolved and persisted on </a:t>
            </a:r>
            <a:r>
              <a:rPr lang="en-US" baseline="0" smtClean="0"/>
              <a:t>the service.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764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the href to resolve the value set</a:t>
            </a:r>
            <a:r>
              <a:rPr lang="en-US" baseline="0" dirty="0" smtClean="0"/>
              <a:t> and follow through to the entity.  Show in browser how to navigate through to entities.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535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3781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1949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Started out as a prototype and turned One of first and Mostly fully featured implementation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Cts2 functional</a:t>
            </a:r>
            <a:r>
              <a:rPr lang="en-US" baseline="0" dirty="0" smtClean="0"/>
              <a:t> profiles (only one to support Maintenance)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453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NLM</a:t>
            </a:r>
            <a:r>
              <a:rPr lang="en-US" baseline="0" dirty="0" smtClean="0"/>
              <a:t> is the Value Set Authority repository for all meaningful use eMeasures.</a:t>
            </a:r>
          </a:p>
          <a:p>
            <a:r>
              <a:rPr lang="en-US" baseline="0" dirty="0" smtClean="0"/>
              <a:t>eMeasures are </a:t>
            </a:r>
          </a:p>
          <a:p>
            <a:r>
              <a:rPr lang="en-US" baseline="0" dirty="0" smtClean="0"/>
              <a:t> </a:t>
            </a:r>
            <a:endParaRPr lang="en-US" dirty="0" smtClean="0"/>
          </a:p>
          <a:p>
            <a:r>
              <a:rPr lang="en-US" dirty="0" smtClean="0"/>
              <a:t>An </a:t>
            </a:r>
            <a:r>
              <a:rPr lang="en-US" dirty="0" err="1" smtClean="0"/>
              <a:t>eMeasure</a:t>
            </a:r>
            <a:r>
              <a:rPr lang="en-US" baseline="0" dirty="0" smtClean="0"/>
              <a:t> (</a:t>
            </a:r>
            <a:r>
              <a:rPr lang="en-US" dirty="0" smtClean="0"/>
              <a:t>patients with diabetes or patients with hypertension) </a:t>
            </a:r>
            <a:r>
              <a:rPr lang="en-US" baseline="0" dirty="0" smtClean="0"/>
              <a:t>contains  one or more VS containing concepts.  These concepts identify the </a:t>
            </a:r>
            <a:r>
              <a:rPr lang="en-US" baseline="0" dirty="0" err="1" smtClean="0"/>
              <a:t>eMeasure</a:t>
            </a:r>
            <a:r>
              <a:rPr lang="en-US" baseline="0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We are</a:t>
            </a:r>
            <a:r>
              <a:rPr lang="en-US" baseline="0" dirty="0" smtClean="0"/>
              <a:t> currently mirroring the NLM VS using our eXist implementation --- and we have finished work on a new plugin to wrap their REST interfaces.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453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Repository</a:t>
            </a:r>
            <a:r>
              <a:rPr lang="en-US" baseline="0" dirty="0" smtClean="0"/>
              <a:t> for ontologies,</a:t>
            </a:r>
          </a:p>
          <a:p>
            <a:r>
              <a:rPr lang="en-US" baseline="0" dirty="0" smtClean="0"/>
              <a:t>Host ontologies. Provide tools to access the content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453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Repository</a:t>
            </a:r>
            <a:r>
              <a:rPr lang="en-US" baseline="0" dirty="0" smtClean="0"/>
              <a:t> for ontologies,</a:t>
            </a:r>
          </a:p>
          <a:p>
            <a:r>
              <a:rPr lang="en-US" baseline="0" dirty="0" smtClean="0"/>
              <a:t>Host ontologies. </a:t>
            </a:r>
            <a:r>
              <a:rPr lang="en-US" baseline="0" smtClean="0"/>
              <a:t>Provide tools to access the content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453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Based on our experience with</a:t>
            </a:r>
            <a:r>
              <a:rPr lang="en-US" baseline="0" dirty="0" smtClean="0"/>
              <a:t> the eXist DB plugin, this was our next implementation into an existing </a:t>
            </a:r>
            <a:r>
              <a:rPr lang="en-US" baseline="0" dirty="0" err="1" smtClean="0"/>
              <a:t>datasource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Entity, </a:t>
            </a:r>
            <a:r>
              <a:rPr lang="en-US" dirty="0" err="1" smtClean="0"/>
              <a:t>codesystem</a:t>
            </a:r>
            <a:r>
              <a:rPr lang="en-US" dirty="0" smtClean="0"/>
              <a:t>, </a:t>
            </a:r>
            <a:r>
              <a:rPr lang="en-US" dirty="0" err="1" smtClean="0"/>
              <a:t>codesystem</a:t>
            </a:r>
            <a:r>
              <a:rPr lang="en-US" dirty="0" smtClean="0"/>
              <a:t> version, value sets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441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71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Calibri" charset="0"/>
              </a:rPr>
              <a:t>What’s an example of a plugin.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EFA4D7D-0F4E-DD46-AF7B-1AC38382F59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NCBOs</a:t>
            </a:r>
            <a:r>
              <a:rPr lang="en-US" sz="1200" baseline="0" dirty="0" smtClean="0"/>
              <a:t> most recent implementation is RDF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Resource Description Framework (RDF)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4419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r>
              <a:rPr lang="en-US" baseline="0" dirty="0" smtClean="0"/>
              <a:t> not using the CTS2 Framework </a:t>
            </a:r>
          </a:p>
          <a:p>
            <a:r>
              <a:rPr lang="en-US" baseline="0" dirty="0" smtClean="0"/>
              <a:t>Did this to validate CTS2 could be implemented without the framework.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4419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Py4cts2 implementation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76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using the MU </a:t>
            </a:r>
            <a:r>
              <a:rPr lang="en-US" dirty="0" err="1" smtClean="0"/>
              <a:t>eMeasure</a:t>
            </a:r>
            <a:r>
              <a:rPr lang="en-US" baseline="0" dirty="0" smtClean="0"/>
              <a:t> applying against patient data to find </a:t>
            </a:r>
            <a:r>
              <a:rPr lang="en-US" baseline="0" dirty="0" err="1" smtClean="0"/>
              <a:t>coharts</a:t>
            </a:r>
            <a:r>
              <a:rPr lang="en-US" baseline="0" dirty="0" smtClean="0"/>
              <a:t>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720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Describe</a:t>
            </a:r>
            <a:r>
              <a:rPr lang="en-US" baseline="0" dirty="0" smtClean="0"/>
              <a:t> the overall process of the the algorithm execution and the results.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620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Go to http://</a:t>
            </a:r>
            <a:r>
              <a:rPr lang="en-US" dirty="0" err="1" smtClean="0"/>
              <a:t>informatics.mayo.edu</a:t>
            </a:r>
            <a:r>
              <a:rPr lang="en-US" dirty="0" smtClean="0"/>
              <a:t>/cts2widgets/</a:t>
            </a:r>
            <a:r>
              <a:rPr lang="en-US" dirty="0" err="1" smtClean="0"/>
              <a:t>widgets.html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1850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332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332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Center for Disease Control (CDC)</a:t>
            </a:r>
          </a:p>
          <a:p>
            <a:r>
              <a:rPr lang="en-US" dirty="0" smtClean="0"/>
              <a:t>Public Health</a:t>
            </a:r>
            <a:r>
              <a:rPr lang="en-US" baseline="0" dirty="0" smtClean="0"/>
              <a:t> Information Network Vocabulary Access and Distribution System (</a:t>
            </a:r>
            <a:r>
              <a:rPr lang="en-US" dirty="0" smtClean="0"/>
              <a:t>PHINVADS)</a:t>
            </a:r>
          </a:p>
          <a:p>
            <a:r>
              <a:rPr lang="en-US" b="1" dirty="0" smtClean="0"/>
              <a:t>http://</a:t>
            </a:r>
            <a:r>
              <a:rPr lang="en-US" b="1" dirty="0" err="1" smtClean="0"/>
              <a:t>www.cdc.gov</a:t>
            </a:r>
            <a:r>
              <a:rPr lang="en-US" b="1" dirty="0" smtClean="0"/>
              <a:t>/</a:t>
            </a:r>
            <a:r>
              <a:rPr lang="en-US" b="1" dirty="0" err="1" smtClean="0"/>
              <a:t>phin</a:t>
            </a:r>
            <a:r>
              <a:rPr lang="en-US" b="1" dirty="0" smtClean="0"/>
              <a:t>/tools/</a:t>
            </a:r>
            <a:r>
              <a:rPr lang="en-US" b="1" dirty="0" err="1" smtClean="0"/>
              <a:t>PHINvads</a:t>
            </a:r>
            <a:r>
              <a:rPr lang="en-US" b="1" dirty="0" smtClean="0"/>
              <a:t>/</a:t>
            </a:r>
            <a:r>
              <a:rPr lang="en-US" b="1" dirty="0" err="1" smtClean="0"/>
              <a:t>index.html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97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Calibri" charset="0"/>
              </a:rPr>
              <a:t>How is OSGI used here?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5AB8E4-F2FF-244F-A754-CD35DC50D6A2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Right click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on the project folder and choose Maven =&gt; Clean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When complete, right click again and choose Maven =&gt; Install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charset="0"/>
              <a:cs typeface="ＭＳ Ｐゴシック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32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From the cts2-example-service/example service zip, get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JDBCConnection.java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file and place it in the source folder.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4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Name,</a:t>
            </a:r>
            <a:r>
              <a:rPr lang="en-US" baseline="0" dirty="0" smtClean="0"/>
              <a:t> password and URL should reflect local settings.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25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If you run the main class here it will fail.  Pull in a connector with adjustments to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pom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file.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657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Right click on the project and choose Maven =&gt; Add Dependency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146E0B-027A-BC42-980D-B936DE3990D1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696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0"/>
          <p:cNvGrpSpPr>
            <a:grpSpLocks/>
          </p:cNvGrpSpPr>
          <p:nvPr/>
        </p:nvGrpSpPr>
        <p:grpSpPr bwMode="auto">
          <a:xfrm>
            <a:off x="658813" y="684213"/>
            <a:ext cx="1263650" cy="1379537"/>
            <a:chOff x="3293" y="737"/>
            <a:chExt cx="796" cy="867"/>
          </a:xfrm>
        </p:grpSpPr>
        <p:sp>
          <p:nvSpPr>
            <p:cNvPr id="5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6" name="Picture 13" descr="HL7 International 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950" y="685800"/>
            <a:ext cx="1331913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8368" y="2743200"/>
            <a:ext cx="7827264" cy="1371600"/>
          </a:xfrm>
        </p:spPr>
        <p:txBody>
          <a:bodyPr>
            <a:noAutofit/>
          </a:bodyPr>
          <a:lstStyle>
            <a:lvl1pPr algn="l"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" y="4114800"/>
            <a:ext cx="7827264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 smtClean="0"/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557DC3-ADEA-F944-B914-EA71EAE6ACF8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32A828-D71F-DB40-89F1-A737337173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80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120650" y="6299200"/>
            <a:ext cx="420688" cy="458788"/>
            <a:chOff x="3293" y="737"/>
            <a:chExt cx="796" cy="867"/>
          </a:xfrm>
        </p:grpSpPr>
        <p:sp>
          <p:nvSpPr>
            <p:cNvPr id="6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368" y="0"/>
            <a:ext cx="7827264" cy="1371600"/>
          </a:xfrm>
        </p:spPr>
        <p:txBody>
          <a:bodyPr/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368" y="1444752"/>
            <a:ext cx="7827264" cy="4270248"/>
          </a:xfr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368" y="5788152"/>
            <a:ext cx="7827264" cy="384048"/>
          </a:xfrm>
        </p:spPr>
        <p:txBody>
          <a:bodyPr tIns="45720" anchor="ctr"/>
          <a:lstStyle>
            <a:lvl1pPr marL="0" indent="0"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554591-C2CB-5548-A1C6-9A395CC7A3FE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B32822-5D34-4045-886D-EBB735FBF3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3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Mayo 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0"/>
          <p:cNvGrpSpPr>
            <a:grpSpLocks/>
          </p:cNvGrpSpPr>
          <p:nvPr/>
        </p:nvGrpSpPr>
        <p:grpSpPr bwMode="auto">
          <a:xfrm>
            <a:off x="3940175" y="684213"/>
            <a:ext cx="1263650" cy="1379537"/>
            <a:chOff x="3293" y="737"/>
            <a:chExt cx="796" cy="867"/>
          </a:xfrm>
        </p:grpSpPr>
        <p:sp>
          <p:nvSpPr>
            <p:cNvPr id="4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33675"/>
            <a:ext cx="9144000" cy="13716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17DFAF-4942-3947-92EB-67513787E843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A88961-D85D-654B-861A-6E90782F67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509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A020D-0B63-C44C-B420-94C4F280286F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06A01-4830-3C4A-B03A-1A1A48B2EA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6489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222F32-3DDD-F248-99A4-D0D7FFA80460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62D8B7-1FE5-4A46-954F-9D71F768FF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595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8"/>
          <p:cNvGrpSpPr>
            <a:grpSpLocks/>
          </p:cNvGrpSpPr>
          <p:nvPr/>
        </p:nvGrpSpPr>
        <p:grpSpPr bwMode="auto">
          <a:xfrm>
            <a:off x="120650" y="6299200"/>
            <a:ext cx="420688" cy="458788"/>
            <a:chOff x="3293" y="737"/>
            <a:chExt cx="796" cy="867"/>
          </a:xfrm>
        </p:grpSpPr>
        <p:sp>
          <p:nvSpPr>
            <p:cNvPr id="5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Rectangle 13"/>
          <p:cNvSpPr>
            <a:spLocks noChangeArrowheads="1"/>
          </p:cNvSpPr>
          <p:nvPr userDrawn="1"/>
        </p:nvSpPr>
        <p:spPr bwMode="auto">
          <a:xfrm>
            <a:off x="2971800" y="6248400"/>
            <a:ext cx="44196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600" b="1"/>
              <a:t>© 2011 Health Level Seven ® International. All Rights Reserved. </a:t>
            </a:r>
          </a:p>
          <a:p>
            <a:r>
              <a:rPr lang="en-US" sz="600" b="1"/>
              <a:t>HL7 and Health Level Seven are registered trademarks of Health Level Seven International. Reg. U.S. TM Office.</a:t>
            </a:r>
          </a:p>
        </p:txBody>
      </p:sp>
      <p:pic>
        <p:nvPicPr>
          <p:cNvPr id="17" name="Picture 15" descr="HL7 International Logo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6248400"/>
            <a:ext cx="2286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37F17D-6000-7D42-8236-8EC8B031C8D4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C1AD1C-14FA-124C-BDE5-9A4F7356B2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52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ayo Reduced Siz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8"/>
          <p:cNvGrpSpPr>
            <a:grpSpLocks/>
          </p:cNvGrpSpPr>
          <p:nvPr/>
        </p:nvGrpSpPr>
        <p:grpSpPr bwMode="auto">
          <a:xfrm>
            <a:off x="120650" y="6299200"/>
            <a:ext cx="420688" cy="458788"/>
            <a:chOff x="3293" y="737"/>
            <a:chExt cx="796" cy="867"/>
          </a:xfrm>
        </p:grpSpPr>
        <p:sp>
          <p:nvSpPr>
            <p:cNvPr id="5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6736" y="1673352"/>
            <a:ext cx="6528816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1C48C7-668E-9E4F-B013-0A51886602D0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776082-61E7-EB4C-8D36-18B7B77EF4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80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8"/>
          <p:cNvGrpSpPr>
            <a:grpSpLocks/>
          </p:cNvGrpSpPr>
          <p:nvPr/>
        </p:nvGrpSpPr>
        <p:grpSpPr bwMode="auto">
          <a:xfrm>
            <a:off x="120650" y="6299200"/>
            <a:ext cx="420688" cy="458788"/>
            <a:chOff x="3293" y="737"/>
            <a:chExt cx="796" cy="867"/>
          </a:xfrm>
        </p:grpSpPr>
        <p:sp>
          <p:nvSpPr>
            <p:cNvPr id="5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368" y="2743200"/>
            <a:ext cx="7827264" cy="1371600"/>
          </a:xfrm>
        </p:spPr>
        <p:txBody>
          <a:bodyPr/>
          <a:lstStyle>
            <a:lvl1pPr algn="l">
              <a:defRPr sz="36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8368" y="4114800"/>
            <a:ext cx="7827264" cy="685800"/>
          </a:xfrm>
        </p:spPr>
        <p:txBody>
          <a:bodyPr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79BD7A-285B-3E49-BDE7-045074196824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10B7DB-9CAC-B345-9B29-C75B59BEA7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183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120650" y="6299200"/>
            <a:ext cx="420688" cy="458788"/>
            <a:chOff x="3293" y="737"/>
            <a:chExt cx="796" cy="867"/>
          </a:xfrm>
        </p:grpSpPr>
        <p:sp>
          <p:nvSpPr>
            <p:cNvPr id="6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8368" y="1371600"/>
            <a:ext cx="3840480" cy="4800600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3840480" cy="4800600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49AC28-346F-1448-9EBA-85FEC6678EEB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09E5CE-F4EE-6346-A1DE-644E1C6FE51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19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8"/>
          <p:cNvGrpSpPr>
            <a:grpSpLocks/>
          </p:cNvGrpSpPr>
          <p:nvPr/>
        </p:nvGrpSpPr>
        <p:grpSpPr bwMode="auto">
          <a:xfrm>
            <a:off x="120650" y="6299200"/>
            <a:ext cx="420688" cy="458788"/>
            <a:chOff x="3293" y="737"/>
            <a:chExt cx="796" cy="867"/>
          </a:xfrm>
        </p:grpSpPr>
        <p:sp>
          <p:nvSpPr>
            <p:cNvPr id="8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8368" y="1371600"/>
            <a:ext cx="3840480" cy="80467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8368" y="2174875"/>
            <a:ext cx="3840480" cy="3986784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371600"/>
            <a:ext cx="3840480" cy="80467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3840480" cy="3986784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5BF094-C7FE-234E-83CD-F07D97BE5EFD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5EF292-E0B4-6040-9A3E-458A177EC0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728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7"/>
          <p:cNvGrpSpPr>
            <a:grpSpLocks/>
          </p:cNvGrpSpPr>
          <p:nvPr/>
        </p:nvGrpSpPr>
        <p:grpSpPr bwMode="auto">
          <a:xfrm>
            <a:off x="120650" y="6299200"/>
            <a:ext cx="420688" cy="458788"/>
            <a:chOff x="3293" y="737"/>
            <a:chExt cx="796" cy="867"/>
          </a:xfrm>
        </p:grpSpPr>
        <p:sp>
          <p:nvSpPr>
            <p:cNvPr id="4" name="Freeform 8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9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10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11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12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13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4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6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8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D07CAA-64DD-1F43-8C61-CC2D9B0FBB80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80F451-D549-8543-8A4E-A18FA16C6B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20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120650" y="6299200"/>
            <a:ext cx="420688" cy="458788"/>
            <a:chOff x="3293" y="737"/>
            <a:chExt cx="796" cy="867"/>
          </a:xfrm>
        </p:grpSpPr>
        <p:sp>
          <p:nvSpPr>
            <p:cNvPr id="3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46251C-EF47-BC48-B73C-EAE76C1A9E27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5BC018-0A67-4849-BF77-0EB8E5C301E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20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120650" y="6299200"/>
            <a:ext cx="420688" cy="458788"/>
            <a:chOff x="3293" y="737"/>
            <a:chExt cx="796" cy="867"/>
          </a:xfrm>
        </p:grpSpPr>
        <p:sp>
          <p:nvSpPr>
            <p:cNvPr id="6" name="Freeform 19"/>
            <p:cNvSpPr>
              <a:spLocks noEditPoints="1"/>
            </p:cNvSpPr>
            <p:nvPr/>
          </p:nvSpPr>
          <p:spPr bwMode="auto">
            <a:xfrm>
              <a:off x="3413" y="1159"/>
              <a:ext cx="556" cy="445"/>
            </a:xfrm>
            <a:custGeom>
              <a:avLst/>
              <a:gdLst>
                <a:gd name="T0" fmla="*/ 129086 w 359"/>
                <a:gd name="T1" fmla="*/ 0 h 287"/>
                <a:gd name="T2" fmla="*/ 94751 w 359"/>
                <a:gd name="T3" fmla="*/ 0 h 287"/>
                <a:gd name="T4" fmla="*/ 94751 w 359"/>
                <a:gd name="T5" fmla="*/ 39800 h 287"/>
                <a:gd name="T6" fmla="*/ 111389 w 359"/>
                <a:gd name="T7" fmla="*/ 79329 h 287"/>
                <a:gd name="T8" fmla="*/ 111389 w 359"/>
                <a:gd name="T9" fmla="*/ 73955 h 287"/>
                <a:gd name="T10" fmla="*/ 102310 w 359"/>
                <a:gd name="T11" fmla="*/ 44601 h 287"/>
                <a:gd name="T12" fmla="*/ 102310 w 359"/>
                <a:gd name="T13" fmla="*/ 34403 h 287"/>
                <a:gd name="T14" fmla="*/ 115585 w 359"/>
                <a:gd name="T15" fmla="*/ 34403 h 287"/>
                <a:gd name="T16" fmla="*/ 115585 w 359"/>
                <a:gd name="T17" fmla="*/ 79329 h 287"/>
                <a:gd name="T18" fmla="*/ 82291 w 359"/>
                <a:gd name="T19" fmla="*/ 130018 h 287"/>
                <a:gd name="T20" fmla="*/ 48327 w 359"/>
                <a:gd name="T21" fmla="*/ 82108 h 287"/>
                <a:gd name="T22" fmla="*/ 69011 w 359"/>
                <a:gd name="T23" fmla="*/ 39800 h 287"/>
                <a:gd name="T24" fmla="*/ 69011 w 359"/>
                <a:gd name="T25" fmla="*/ 34403 h 287"/>
                <a:gd name="T26" fmla="*/ 82291 w 359"/>
                <a:gd name="T27" fmla="*/ 34403 h 287"/>
                <a:gd name="T28" fmla="*/ 90530 w 359"/>
                <a:gd name="T29" fmla="*/ 34403 h 287"/>
                <a:gd name="T30" fmla="*/ 90530 w 359"/>
                <a:gd name="T31" fmla="*/ 25981 h 287"/>
                <a:gd name="T32" fmla="*/ 82291 w 359"/>
                <a:gd name="T33" fmla="*/ 25981 h 287"/>
                <a:gd name="T34" fmla="*/ 69011 w 359"/>
                <a:gd name="T35" fmla="*/ 25981 h 287"/>
                <a:gd name="T36" fmla="*/ 69011 w 359"/>
                <a:gd name="T37" fmla="*/ 25981 h 287"/>
                <a:gd name="T38" fmla="*/ 61358 w 359"/>
                <a:gd name="T39" fmla="*/ 25981 h 287"/>
                <a:gd name="T40" fmla="*/ 61358 w 359"/>
                <a:gd name="T41" fmla="*/ 25981 h 287"/>
                <a:gd name="T42" fmla="*/ 40746 w 359"/>
                <a:gd name="T43" fmla="*/ 25981 h 287"/>
                <a:gd name="T44" fmla="*/ 40746 w 359"/>
                <a:gd name="T45" fmla="*/ 73955 h 287"/>
                <a:gd name="T46" fmla="*/ 40746 w 359"/>
                <a:gd name="T47" fmla="*/ 78469 h 287"/>
                <a:gd name="T48" fmla="*/ 40746 w 359"/>
                <a:gd name="T49" fmla="*/ 78469 h 287"/>
                <a:gd name="T50" fmla="*/ 48327 w 359"/>
                <a:gd name="T51" fmla="*/ 71888 h 287"/>
                <a:gd name="T52" fmla="*/ 48327 w 359"/>
                <a:gd name="T53" fmla="*/ 71888 h 287"/>
                <a:gd name="T54" fmla="*/ 48327 w 359"/>
                <a:gd name="T55" fmla="*/ 34403 h 287"/>
                <a:gd name="T56" fmla="*/ 61358 w 359"/>
                <a:gd name="T57" fmla="*/ 34403 h 287"/>
                <a:gd name="T58" fmla="*/ 61358 w 359"/>
                <a:gd name="T59" fmla="*/ 34403 h 287"/>
                <a:gd name="T60" fmla="*/ 61358 w 359"/>
                <a:gd name="T61" fmla="*/ 44601 h 287"/>
                <a:gd name="T62" fmla="*/ 34308 w 359"/>
                <a:gd name="T63" fmla="*/ 86344 h 287"/>
                <a:gd name="T64" fmla="*/ 7645 w 359"/>
                <a:gd name="T65" fmla="*/ 44601 h 287"/>
                <a:gd name="T66" fmla="*/ 7645 w 359"/>
                <a:gd name="T67" fmla="*/ 8364 h 287"/>
                <a:gd name="T68" fmla="*/ 34308 w 359"/>
                <a:gd name="T69" fmla="*/ 8364 h 287"/>
                <a:gd name="T70" fmla="*/ 61358 w 359"/>
                <a:gd name="T71" fmla="*/ 8364 h 287"/>
                <a:gd name="T72" fmla="*/ 61358 w 359"/>
                <a:gd name="T73" fmla="*/ 22188 h 287"/>
                <a:gd name="T74" fmla="*/ 69011 w 359"/>
                <a:gd name="T75" fmla="*/ 22188 h 287"/>
                <a:gd name="T76" fmla="*/ 69011 w 359"/>
                <a:gd name="T77" fmla="*/ 0 h 287"/>
                <a:gd name="T78" fmla="*/ 34308 w 359"/>
                <a:gd name="T79" fmla="*/ 0 h 287"/>
                <a:gd name="T80" fmla="*/ 0 w 359"/>
                <a:gd name="T81" fmla="*/ 0 h 287"/>
                <a:gd name="T82" fmla="*/ 0 w 359"/>
                <a:gd name="T83" fmla="*/ 39800 h 287"/>
                <a:gd name="T84" fmla="*/ 34308 w 359"/>
                <a:gd name="T85" fmla="*/ 89143 h 287"/>
                <a:gd name="T86" fmla="*/ 41517 w 359"/>
                <a:gd name="T87" fmla="*/ 86344 h 287"/>
                <a:gd name="T88" fmla="*/ 82291 w 359"/>
                <a:gd name="T89" fmla="*/ 133219 h 287"/>
                <a:gd name="T90" fmla="*/ 122972 w 359"/>
                <a:gd name="T91" fmla="*/ 86344 h 287"/>
                <a:gd name="T92" fmla="*/ 129086 w 359"/>
                <a:gd name="T93" fmla="*/ 89143 h 287"/>
                <a:gd name="T94" fmla="*/ 163893 w 359"/>
                <a:gd name="T95" fmla="*/ 39800 h 287"/>
                <a:gd name="T96" fmla="*/ 163893 w 359"/>
                <a:gd name="T97" fmla="*/ 0 h 287"/>
                <a:gd name="T98" fmla="*/ 129086 w 359"/>
                <a:gd name="T99" fmla="*/ 0 h 287"/>
                <a:gd name="T100" fmla="*/ 155799 w 359"/>
                <a:gd name="T101" fmla="*/ 44601 h 287"/>
                <a:gd name="T102" fmla="*/ 129086 w 359"/>
                <a:gd name="T103" fmla="*/ 86344 h 287"/>
                <a:gd name="T104" fmla="*/ 123234 w 359"/>
                <a:gd name="T105" fmla="*/ 83195 h 287"/>
                <a:gd name="T106" fmla="*/ 123858 w 359"/>
                <a:gd name="T107" fmla="*/ 73955 h 287"/>
                <a:gd name="T108" fmla="*/ 123858 w 359"/>
                <a:gd name="T109" fmla="*/ 25981 h 287"/>
                <a:gd name="T110" fmla="*/ 102310 w 359"/>
                <a:gd name="T111" fmla="*/ 25981 h 287"/>
                <a:gd name="T112" fmla="*/ 102310 w 359"/>
                <a:gd name="T113" fmla="*/ 8364 h 287"/>
                <a:gd name="T114" fmla="*/ 129086 w 359"/>
                <a:gd name="T115" fmla="*/ 8364 h 287"/>
                <a:gd name="T116" fmla="*/ 155799 w 359"/>
                <a:gd name="T117" fmla="*/ 8364 h 287"/>
                <a:gd name="T118" fmla="*/ 155799 w 359"/>
                <a:gd name="T119" fmla="*/ 44601 h 287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359" h="287">
                  <a:moveTo>
                    <a:pt x="283" y="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207" y="86"/>
                    <a:pt x="207" y="86"/>
                    <a:pt x="207" y="86"/>
                  </a:cubicBezTo>
                  <a:cubicBezTo>
                    <a:pt x="207" y="125"/>
                    <a:pt x="221" y="152"/>
                    <a:pt x="244" y="171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27" y="139"/>
                    <a:pt x="224" y="116"/>
                    <a:pt x="224" y="96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171"/>
                    <a:pt x="253" y="171"/>
                    <a:pt x="253" y="171"/>
                  </a:cubicBezTo>
                  <a:cubicBezTo>
                    <a:pt x="253" y="207"/>
                    <a:pt x="243" y="252"/>
                    <a:pt x="180" y="280"/>
                  </a:cubicBezTo>
                  <a:cubicBezTo>
                    <a:pt x="119" y="253"/>
                    <a:pt x="107" y="211"/>
                    <a:pt x="106" y="177"/>
                  </a:cubicBezTo>
                  <a:cubicBezTo>
                    <a:pt x="135" y="157"/>
                    <a:pt x="151" y="129"/>
                    <a:pt x="151" y="86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51" y="56"/>
                    <a:pt x="151" y="56"/>
                    <a:pt x="151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89" y="162"/>
                    <a:pt x="89" y="166"/>
                    <a:pt x="89" y="169"/>
                  </a:cubicBezTo>
                  <a:cubicBezTo>
                    <a:pt x="89" y="169"/>
                    <a:pt x="89" y="169"/>
                    <a:pt x="89" y="169"/>
                  </a:cubicBezTo>
                  <a:cubicBezTo>
                    <a:pt x="96" y="165"/>
                    <a:pt x="101" y="160"/>
                    <a:pt x="106" y="155"/>
                  </a:cubicBezTo>
                  <a:cubicBezTo>
                    <a:pt x="106" y="155"/>
                    <a:pt x="106" y="155"/>
                    <a:pt x="106" y="155"/>
                  </a:cubicBezTo>
                  <a:cubicBezTo>
                    <a:pt x="106" y="74"/>
                    <a:pt x="106" y="74"/>
                    <a:pt x="106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4" y="126"/>
                    <a:pt x="128" y="162"/>
                    <a:pt x="75" y="186"/>
                  </a:cubicBezTo>
                  <a:cubicBezTo>
                    <a:pt x="23" y="162"/>
                    <a:pt x="17" y="126"/>
                    <a:pt x="17" y="9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4" y="48"/>
                    <a:pt x="134" y="48"/>
                    <a:pt x="134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43"/>
                    <a:pt x="28" y="174"/>
                    <a:pt x="75" y="192"/>
                  </a:cubicBezTo>
                  <a:cubicBezTo>
                    <a:pt x="81" y="190"/>
                    <a:pt x="86" y="188"/>
                    <a:pt x="91" y="186"/>
                  </a:cubicBezTo>
                  <a:cubicBezTo>
                    <a:pt x="99" y="237"/>
                    <a:pt x="131" y="268"/>
                    <a:pt x="180" y="287"/>
                  </a:cubicBezTo>
                  <a:cubicBezTo>
                    <a:pt x="228" y="268"/>
                    <a:pt x="260" y="238"/>
                    <a:pt x="269" y="186"/>
                  </a:cubicBezTo>
                  <a:cubicBezTo>
                    <a:pt x="273" y="188"/>
                    <a:pt x="278" y="190"/>
                    <a:pt x="283" y="192"/>
                  </a:cubicBezTo>
                  <a:cubicBezTo>
                    <a:pt x="330" y="174"/>
                    <a:pt x="359" y="143"/>
                    <a:pt x="359" y="86"/>
                  </a:cubicBezTo>
                  <a:cubicBezTo>
                    <a:pt x="359" y="0"/>
                    <a:pt x="359" y="0"/>
                    <a:pt x="359" y="0"/>
                  </a:cubicBezTo>
                  <a:lnTo>
                    <a:pt x="283" y="0"/>
                  </a:lnTo>
                  <a:close/>
                  <a:moveTo>
                    <a:pt x="341" y="96"/>
                  </a:moveTo>
                  <a:cubicBezTo>
                    <a:pt x="341" y="126"/>
                    <a:pt x="336" y="162"/>
                    <a:pt x="283" y="186"/>
                  </a:cubicBezTo>
                  <a:cubicBezTo>
                    <a:pt x="278" y="184"/>
                    <a:pt x="274" y="182"/>
                    <a:pt x="270" y="179"/>
                  </a:cubicBezTo>
                  <a:cubicBezTo>
                    <a:pt x="270" y="173"/>
                    <a:pt x="271" y="166"/>
                    <a:pt x="271" y="159"/>
                  </a:cubicBezTo>
                  <a:cubicBezTo>
                    <a:pt x="271" y="56"/>
                    <a:pt x="271" y="56"/>
                    <a:pt x="271" y="56"/>
                  </a:cubicBezTo>
                  <a:cubicBezTo>
                    <a:pt x="224" y="56"/>
                    <a:pt x="224" y="56"/>
                    <a:pt x="224" y="56"/>
                  </a:cubicBezTo>
                  <a:cubicBezTo>
                    <a:pt x="224" y="18"/>
                    <a:pt x="224" y="18"/>
                    <a:pt x="224" y="18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341" y="18"/>
                    <a:pt x="341" y="18"/>
                    <a:pt x="341" y="18"/>
                  </a:cubicBezTo>
                  <a:lnTo>
                    <a:pt x="341" y="96"/>
                  </a:lnTo>
                  <a:close/>
                </a:path>
              </a:pathLst>
            </a:custGeom>
            <a:solidFill>
              <a:srgbClr val="0046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0"/>
            <p:cNvSpPr>
              <a:spLocks/>
            </p:cNvSpPr>
            <p:nvPr/>
          </p:nvSpPr>
          <p:spPr bwMode="auto">
            <a:xfrm>
              <a:off x="3456" y="939"/>
              <a:ext cx="118" cy="149"/>
            </a:xfrm>
            <a:custGeom>
              <a:avLst/>
              <a:gdLst>
                <a:gd name="T0" fmla="*/ 2762 w 76"/>
                <a:gd name="T1" fmla="*/ 45222 h 96"/>
                <a:gd name="T2" fmla="*/ 2762 w 76"/>
                <a:gd name="T3" fmla="*/ 43378 h 96"/>
                <a:gd name="T4" fmla="*/ 5911 w 76"/>
                <a:gd name="T5" fmla="*/ 41774 h 96"/>
                <a:gd name="T6" fmla="*/ 6060 w 76"/>
                <a:gd name="T7" fmla="*/ 41731 h 96"/>
                <a:gd name="T8" fmla="*/ 6060 w 76"/>
                <a:gd name="T9" fmla="*/ 37574 h 96"/>
                <a:gd name="T10" fmla="*/ 6658 w 76"/>
                <a:gd name="T11" fmla="*/ 32189 h 96"/>
                <a:gd name="T12" fmla="*/ 6658 w 76"/>
                <a:gd name="T13" fmla="*/ 15251 h 96"/>
                <a:gd name="T14" fmla="*/ 6060 w 76"/>
                <a:gd name="T15" fmla="*/ 6641 h 96"/>
                <a:gd name="T16" fmla="*/ 5911 w 76"/>
                <a:gd name="T17" fmla="*/ 2757 h 96"/>
                <a:gd name="T18" fmla="*/ 4998 w 76"/>
                <a:gd name="T19" fmla="*/ 2364 h 96"/>
                <a:gd name="T20" fmla="*/ 0 w 76"/>
                <a:gd name="T21" fmla="*/ 1776 h 96"/>
                <a:gd name="T22" fmla="*/ 0 w 76"/>
                <a:gd name="T23" fmla="*/ 0 h 96"/>
                <a:gd name="T24" fmla="*/ 10036 w 76"/>
                <a:gd name="T25" fmla="*/ 0 h 96"/>
                <a:gd name="T26" fmla="*/ 19445 w 76"/>
                <a:gd name="T27" fmla="*/ 0 h 96"/>
                <a:gd name="T28" fmla="*/ 19445 w 76"/>
                <a:gd name="T29" fmla="*/ 1776 h 96"/>
                <a:gd name="T30" fmla="*/ 14609 w 76"/>
                <a:gd name="T31" fmla="*/ 2364 h 96"/>
                <a:gd name="T32" fmla="*/ 13744 w 76"/>
                <a:gd name="T33" fmla="*/ 2757 h 96"/>
                <a:gd name="T34" fmla="*/ 13100 w 76"/>
                <a:gd name="T35" fmla="*/ 6053 h 96"/>
                <a:gd name="T36" fmla="*/ 12795 w 76"/>
                <a:gd name="T37" fmla="*/ 15251 h 96"/>
                <a:gd name="T38" fmla="*/ 12795 w 76"/>
                <a:gd name="T39" fmla="*/ 36739 h 96"/>
                <a:gd name="T40" fmla="*/ 13100 w 76"/>
                <a:gd name="T41" fmla="*/ 41774 h 96"/>
                <a:gd name="T42" fmla="*/ 18706 w 76"/>
                <a:gd name="T43" fmla="*/ 42437 h 96"/>
                <a:gd name="T44" fmla="*/ 31579 w 76"/>
                <a:gd name="T45" fmla="*/ 40998 h 96"/>
                <a:gd name="T46" fmla="*/ 32652 w 76"/>
                <a:gd name="T47" fmla="*/ 38537 h 96"/>
                <a:gd name="T48" fmla="*/ 34155 w 76"/>
                <a:gd name="T49" fmla="*/ 33353 h 96"/>
                <a:gd name="T50" fmla="*/ 35936 w 76"/>
                <a:gd name="T51" fmla="*/ 33353 h 96"/>
                <a:gd name="T52" fmla="*/ 34352 w 76"/>
                <a:gd name="T53" fmla="*/ 44523 h 96"/>
                <a:gd name="T54" fmla="*/ 32652 w 76"/>
                <a:gd name="T55" fmla="*/ 45222 h 96"/>
                <a:gd name="T56" fmla="*/ 27005 w 76"/>
                <a:gd name="T57" fmla="*/ 45222 h 96"/>
                <a:gd name="T58" fmla="*/ 9409 w 76"/>
                <a:gd name="T59" fmla="*/ 44523 h 96"/>
                <a:gd name="T60" fmla="*/ 2762 w 76"/>
                <a:gd name="T61" fmla="*/ 45222 h 9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76" h="96">
                  <a:moveTo>
                    <a:pt x="6" y="96"/>
                  </a:moveTo>
                  <a:cubicBezTo>
                    <a:pt x="6" y="92"/>
                    <a:pt x="6" y="92"/>
                    <a:pt x="6" y="92"/>
                  </a:cubicBezTo>
                  <a:cubicBezTo>
                    <a:pt x="9" y="91"/>
                    <a:pt x="11" y="90"/>
                    <a:pt x="12" y="89"/>
                  </a:cubicBezTo>
                  <a:cubicBezTo>
                    <a:pt x="12" y="89"/>
                    <a:pt x="12" y="88"/>
                    <a:pt x="13" y="88"/>
                  </a:cubicBezTo>
                  <a:cubicBezTo>
                    <a:pt x="13" y="86"/>
                    <a:pt x="13" y="84"/>
                    <a:pt x="13" y="80"/>
                  </a:cubicBezTo>
                  <a:cubicBezTo>
                    <a:pt x="14" y="73"/>
                    <a:pt x="14" y="70"/>
                    <a:pt x="14" y="6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0"/>
                    <a:pt x="18" y="0"/>
                    <a:pt x="21" y="0"/>
                  </a:cubicBezTo>
                  <a:cubicBezTo>
                    <a:pt x="24" y="0"/>
                    <a:pt x="31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6" y="4"/>
                    <a:pt x="32" y="4"/>
                    <a:pt x="31" y="5"/>
                  </a:cubicBezTo>
                  <a:cubicBezTo>
                    <a:pt x="30" y="5"/>
                    <a:pt x="29" y="6"/>
                    <a:pt x="29" y="6"/>
                  </a:cubicBezTo>
                  <a:cubicBezTo>
                    <a:pt x="28" y="7"/>
                    <a:pt x="28" y="9"/>
                    <a:pt x="28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7" y="82"/>
                    <a:pt x="27" y="86"/>
                    <a:pt x="28" y="89"/>
                  </a:cubicBezTo>
                  <a:cubicBezTo>
                    <a:pt x="33" y="89"/>
                    <a:pt x="33" y="90"/>
                    <a:pt x="39" y="90"/>
                  </a:cubicBezTo>
                  <a:cubicBezTo>
                    <a:pt x="52" y="90"/>
                    <a:pt x="62" y="89"/>
                    <a:pt x="67" y="87"/>
                  </a:cubicBezTo>
                  <a:cubicBezTo>
                    <a:pt x="68" y="86"/>
                    <a:pt x="68" y="84"/>
                    <a:pt x="69" y="82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5" y="78"/>
                    <a:pt x="74" y="86"/>
                    <a:pt x="73" y="95"/>
                  </a:cubicBezTo>
                  <a:cubicBezTo>
                    <a:pt x="71" y="95"/>
                    <a:pt x="70" y="95"/>
                    <a:pt x="69" y="96"/>
                  </a:cubicBezTo>
                  <a:cubicBezTo>
                    <a:pt x="66" y="96"/>
                    <a:pt x="63" y="96"/>
                    <a:pt x="57" y="96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15" y="95"/>
                    <a:pt x="11" y="95"/>
                    <a:pt x="6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1"/>
            <p:cNvSpPr>
              <a:spLocks noEditPoints="1"/>
            </p:cNvSpPr>
            <p:nvPr/>
          </p:nvSpPr>
          <p:spPr bwMode="auto">
            <a:xfrm>
              <a:off x="3588" y="939"/>
              <a:ext cx="65" cy="149"/>
            </a:xfrm>
            <a:custGeom>
              <a:avLst/>
              <a:gdLst>
                <a:gd name="T0" fmla="*/ 18989 w 42"/>
                <a:gd name="T1" fmla="*/ 42875 h 96"/>
                <a:gd name="T2" fmla="*/ 18989 w 42"/>
                <a:gd name="T3" fmla="*/ 45222 h 96"/>
                <a:gd name="T4" fmla="*/ 10033 w 42"/>
                <a:gd name="T5" fmla="*/ 44523 h 96"/>
                <a:gd name="T6" fmla="*/ 0 w 42"/>
                <a:gd name="T7" fmla="*/ 45222 h 96"/>
                <a:gd name="T8" fmla="*/ 0 w 42"/>
                <a:gd name="T9" fmla="*/ 42875 h 96"/>
                <a:gd name="T10" fmla="*/ 4440 w 42"/>
                <a:gd name="T11" fmla="*/ 42875 h 96"/>
                <a:gd name="T12" fmla="*/ 5853 w 42"/>
                <a:gd name="T13" fmla="*/ 41774 h 96"/>
                <a:gd name="T14" fmla="*/ 6483 w 42"/>
                <a:gd name="T15" fmla="*/ 39027 h 96"/>
                <a:gd name="T16" fmla="*/ 6483 w 42"/>
                <a:gd name="T17" fmla="*/ 29705 h 96"/>
                <a:gd name="T18" fmla="*/ 6483 w 42"/>
                <a:gd name="T19" fmla="*/ 15251 h 96"/>
                <a:gd name="T20" fmla="*/ 6483 w 42"/>
                <a:gd name="T21" fmla="*/ 6641 h 96"/>
                <a:gd name="T22" fmla="*/ 5853 w 42"/>
                <a:gd name="T23" fmla="*/ 2757 h 96"/>
                <a:gd name="T24" fmla="*/ 4440 w 42"/>
                <a:gd name="T25" fmla="*/ 2364 h 96"/>
                <a:gd name="T26" fmla="*/ 0 w 42"/>
                <a:gd name="T27" fmla="*/ 1776 h 96"/>
                <a:gd name="T28" fmla="*/ 0 w 42"/>
                <a:gd name="T29" fmla="*/ 0 h 96"/>
                <a:gd name="T30" fmla="*/ 9631 w 42"/>
                <a:gd name="T31" fmla="*/ 0 h 96"/>
                <a:gd name="T32" fmla="*/ 18989 w 42"/>
                <a:gd name="T33" fmla="*/ 0 h 96"/>
                <a:gd name="T34" fmla="*/ 18989 w 42"/>
                <a:gd name="T35" fmla="*/ 1776 h 96"/>
                <a:gd name="T36" fmla="*/ 14526 w 42"/>
                <a:gd name="T37" fmla="*/ 2364 h 96"/>
                <a:gd name="T38" fmla="*/ 13138 w 42"/>
                <a:gd name="T39" fmla="*/ 2757 h 96"/>
                <a:gd name="T40" fmla="*/ 12666 w 42"/>
                <a:gd name="T41" fmla="*/ 6053 h 96"/>
                <a:gd name="T42" fmla="*/ 12666 w 42"/>
                <a:gd name="T43" fmla="*/ 15251 h 96"/>
                <a:gd name="T44" fmla="*/ 12666 w 42"/>
                <a:gd name="T45" fmla="*/ 29705 h 96"/>
                <a:gd name="T46" fmla="*/ 12666 w 42"/>
                <a:gd name="T47" fmla="*/ 38316 h 96"/>
                <a:gd name="T48" fmla="*/ 13138 w 42"/>
                <a:gd name="T49" fmla="*/ 41774 h 96"/>
                <a:gd name="T50" fmla="*/ 14526 w 42"/>
                <a:gd name="T51" fmla="*/ 42875 h 96"/>
                <a:gd name="T52" fmla="*/ 18989 w 42"/>
                <a:gd name="T53" fmla="*/ 42875 h 96"/>
                <a:gd name="T54" fmla="*/ 12666 w 42"/>
                <a:gd name="T55" fmla="*/ 6053 h 96"/>
                <a:gd name="T56" fmla="*/ 12666 w 42"/>
                <a:gd name="T57" fmla="*/ 15251 h 96"/>
                <a:gd name="T58" fmla="*/ 12666 w 42"/>
                <a:gd name="T59" fmla="*/ 29705 h 9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" h="96">
                  <a:moveTo>
                    <a:pt x="42" y="91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32" y="95"/>
                    <a:pt x="25" y="95"/>
                    <a:pt x="22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6" y="91"/>
                    <a:pt x="9" y="91"/>
                    <a:pt x="10" y="91"/>
                  </a:cubicBezTo>
                  <a:cubicBezTo>
                    <a:pt x="12" y="90"/>
                    <a:pt x="12" y="90"/>
                    <a:pt x="13" y="89"/>
                  </a:cubicBezTo>
                  <a:cubicBezTo>
                    <a:pt x="13" y="88"/>
                    <a:pt x="14" y="86"/>
                    <a:pt x="14" y="83"/>
                  </a:cubicBezTo>
                  <a:cubicBezTo>
                    <a:pt x="14" y="82"/>
                    <a:pt x="14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4" y="20"/>
                    <a:pt x="14" y="14"/>
                  </a:cubicBezTo>
                  <a:cubicBezTo>
                    <a:pt x="14" y="10"/>
                    <a:pt x="13" y="7"/>
                    <a:pt x="13" y="6"/>
                  </a:cubicBezTo>
                  <a:cubicBezTo>
                    <a:pt x="12" y="6"/>
                    <a:pt x="12" y="5"/>
                    <a:pt x="10" y="5"/>
                  </a:cubicBezTo>
                  <a:cubicBezTo>
                    <a:pt x="9" y="4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6" y="0"/>
                    <a:pt x="21" y="0"/>
                  </a:cubicBezTo>
                  <a:cubicBezTo>
                    <a:pt x="26" y="0"/>
                    <a:pt x="33" y="0"/>
                    <a:pt x="42" y="0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6" y="4"/>
                    <a:pt x="33" y="4"/>
                    <a:pt x="32" y="5"/>
                  </a:cubicBezTo>
                  <a:cubicBezTo>
                    <a:pt x="30" y="5"/>
                    <a:pt x="30" y="6"/>
                    <a:pt x="29" y="6"/>
                  </a:cubicBezTo>
                  <a:cubicBezTo>
                    <a:pt x="29" y="7"/>
                    <a:pt x="28" y="9"/>
                    <a:pt x="28" y="13"/>
                  </a:cubicBez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9"/>
                    <a:pt x="28" y="75"/>
                    <a:pt x="28" y="81"/>
                  </a:cubicBezTo>
                  <a:cubicBezTo>
                    <a:pt x="28" y="86"/>
                    <a:pt x="28" y="88"/>
                    <a:pt x="29" y="89"/>
                  </a:cubicBezTo>
                  <a:cubicBezTo>
                    <a:pt x="29" y="90"/>
                    <a:pt x="30" y="90"/>
                    <a:pt x="32" y="91"/>
                  </a:cubicBezTo>
                  <a:cubicBezTo>
                    <a:pt x="33" y="91"/>
                    <a:pt x="36" y="91"/>
                    <a:pt x="42" y="91"/>
                  </a:cubicBezTo>
                  <a:close/>
                  <a:moveTo>
                    <a:pt x="28" y="13"/>
                  </a:moveTo>
                  <a:cubicBezTo>
                    <a:pt x="28" y="14"/>
                    <a:pt x="28" y="20"/>
                    <a:pt x="28" y="32"/>
                  </a:cubicBezTo>
                  <a:cubicBezTo>
                    <a:pt x="28" y="63"/>
                    <a:pt x="28" y="63"/>
                    <a:pt x="28" y="6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auto">
            <a:xfrm>
              <a:off x="3677" y="939"/>
              <a:ext cx="172" cy="152"/>
            </a:xfrm>
            <a:custGeom>
              <a:avLst/>
              <a:gdLst>
                <a:gd name="T0" fmla="*/ 0 w 111"/>
                <a:gd name="T1" fmla="*/ 44719 h 98"/>
                <a:gd name="T2" fmla="*/ 0 w 111"/>
                <a:gd name="T3" fmla="*/ 42439 h 98"/>
                <a:gd name="T4" fmla="*/ 4487 w 111"/>
                <a:gd name="T5" fmla="*/ 42126 h 98"/>
                <a:gd name="T6" fmla="*/ 4960 w 111"/>
                <a:gd name="T7" fmla="*/ 41507 h 98"/>
                <a:gd name="T8" fmla="*/ 5546 w 111"/>
                <a:gd name="T9" fmla="*/ 38281 h 98"/>
                <a:gd name="T10" fmla="*/ 5919 w 111"/>
                <a:gd name="T11" fmla="*/ 31278 h 98"/>
                <a:gd name="T12" fmla="*/ 5919 w 111"/>
                <a:gd name="T13" fmla="*/ 5653 h 98"/>
                <a:gd name="T14" fmla="*/ 5919 w 111"/>
                <a:gd name="T15" fmla="*/ 4265 h 98"/>
                <a:gd name="T16" fmla="*/ 4487 w 111"/>
                <a:gd name="T17" fmla="*/ 2750 h 98"/>
                <a:gd name="T18" fmla="*/ 3201 w 111"/>
                <a:gd name="T19" fmla="*/ 1773 h 98"/>
                <a:gd name="T20" fmla="*/ 0 w 111"/>
                <a:gd name="T21" fmla="*/ 1773 h 98"/>
                <a:gd name="T22" fmla="*/ 0 w 111"/>
                <a:gd name="T23" fmla="*/ 0 h 98"/>
                <a:gd name="T24" fmla="*/ 6953 w 111"/>
                <a:gd name="T25" fmla="*/ 0 h 98"/>
                <a:gd name="T26" fmla="*/ 11910 w 111"/>
                <a:gd name="T27" fmla="*/ 0 h 98"/>
                <a:gd name="T28" fmla="*/ 15722 w 111"/>
                <a:gd name="T29" fmla="*/ 4982 h 98"/>
                <a:gd name="T30" fmla="*/ 22673 w 111"/>
                <a:gd name="T31" fmla="*/ 13002 h 98"/>
                <a:gd name="T32" fmla="*/ 31975 w 111"/>
                <a:gd name="T33" fmla="*/ 24304 h 98"/>
                <a:gd name="T34" fmla="*/ 39376 w 111"/>
                <a:gd name="T35" fmla="*/ 33080 h 98"/>
                <a:gd name="T36" fmla="*/ 42543 w 111"/>
                <a:gd name="T37" fmla="*/ 36517 h 98"/>
                <a:gd name="T38" fmla="*/ 42543 w 111"/>
                <a:gd name="T39" fmla="*/ 13599 h 98"/>
                <a:gd name="T40" fmla="*/ 42543 w 111"/>
                <a:gd name="T41" fmla="*/ 5964 h 98"/>
                <a:gd name="T42" fmla="*/ 41808 w 111"/>
                <a:gd name="T43" fmla="*/ 2750 h 98"/>
                <a:gd name="T44" fmla="*/ 41210 w 111"/>
                <a:gd name="T45" fmla="*/ 2350 h 98"/>
                <a:gd name="T46" fmla="*/ 36851 w 111"/>
                <a:gd name="T47" fmla="*/ 1773 h 98"/>
                <a:gd name="T48" fmla="*/ 36851 w 111"/>
                <a:gd name="T49" fmla="*/ 0 h 98"/>
                <a:gd name="T50" fmla="*/ 44409 w 111"/>
                <a:gd name="T51" fmla="*/ 0 h 98"/>
                <a:gd name="T52" fmla="*/ 51239 w 111"/>
                <a:gd name="T53" fmla="*/ 0 h 98"/>
                <a:gd name="T54" fmla="*/ 51239 w 111"/>
                <a:gd name="T55" fmla="*/ 1773 h 98"/>
                <a:gd name="T56" fmla="*/ 47033 w 111"/>
                <a:gd name="T57" fmla="*/ 2350 h 98"/>
                <a:gd name="T58" fmla="*/ 46020 w 111"/>
                <a:gd name="T59" fmla="*/ 2750 h 98"/>
                <a:gd name="T60" fmla="*/ 45436 w 111"/>
                <a:gd name="T61" fmla="*/ 5964 h 98"/>
                <a:gd name="T62" fmla="*/ 45436 w 111"/>
                <a:gd name="T63" fmla="*/ 13599 h 98"/>
                <a:gd name="T64" fmla="*/ 45436 w 111"/>
                <a:gd name="T65" fmla="*/ 28526 h 98"/>
                <a:gd name="T66" fmla="*/ 45436 w 111"/>
                <a:gd name="T67" fmla="*/ 45761 h 98"/>
                <a:gd name="T68" fmla="*/ 42543 w 111"/>
                <a:gd name="T69" fmla="*/ 45761 h 98"/>
                <a:gd name="T70" fmla="*/ 41808 w 111"/>
                <a:gd name="T71" fmla="*/ 44719 h 98"/>
                <a:gd name="T72" fmla="*/ 40987 w 111"/>
                <a:gd name="T73" fmla="*/ 44244 h 98"/>
                <a:gd name="T74" fmla="*/ 40087 w 111"/>
                <a:gd name="T75" fmla="*/ 43270 h 98"/>
                <a:gd name="T76" fmla="*/ 35827 w 111"/>
                <a:gd name="T77" fmla="*/ 38755 h 98"/>
                <a:gd name="T78" fmla="*/ 31767 w 111"/>
                <a:gd name="T79" fmla="*/ 33753 h 98"/>
                <a:gd name="T80" fmla="*/ 8594 w 111"/>
                <a:gd name="T81" fmla="*/ 6615 h 98"/>
                <a:gd name="T82" fmla="*/ 8594 w 111"/>
                <a:gd name="T83" fmla="*/ 30619 h 98"/>
                <a:gd name="T84" fmla="*/ 9172 w 111"/>
                <a:gd name="T85" fmla="*/ 38281 h 98"/>
                <a:gd name="T86" fmla="*/ 9172 w 111"/>
                <a:gd name="T87" fmla="*/ 41507 h 98"/>
                <a:gd name="T88" fmla="*/ 10146 w 111"/>
                <a:gd name="T89" fmla="*/ 42126 h 98"/>
                <a:gd name="T90" fmla="*/ 14685 w 111"/>
                <a:gd name="T91" fmla="*/ 42439 h 98"/>
                <a:gd name="T92" fmla="*/ 14685 w 111"/>
                <a:gd name="T93" fmla="*/ 44719 h 98"/>
                <a:gd name="T94" fmla="*/ 8279 w 111"/>
                <a:gd name="T95" fmla="*/ 44244 h 98"/>
                <a:gd name="T96" fmla="*/ 0 w 111"/>
                <a:gd name="T97" fmla="*/ 44719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1" h="98">
                  <a:moveTo>
                    <a:pt x="0" y="96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1" y="90"/>
                    <a:pt x="11" y="89"/>
                  </a:cubicBezTo>
                  <a:cubicBezTo>
                    <a:pt x="12" y="88"/>
                    <a:pt x="12" y="86"/>
                    <a:pt x="12" y="82"/>
                  </a:cubicBezTo>
                  <a:cubicBezTo>
                    <a:pt x="13" y="76"/>
                    <a:pt x="13" y="71"/>
                    <a:pt x="13" y="67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9"/>
                    <a:pt x="13" y="9"/>
                  </a:cubicBezTo>
                  <a:cubicBezTo>
                    <a:pt x="12" y="8"/>
                    <a:pt x="11" y="7"/>
                    <a:pt x="10" y="6"/>
                  </a:cubicBezTo>
                  <a:cubicBezTo>
                    <a:pt x="9" y="5"/>
                    <a:pt x="8" y="5"/>
                    <a:pt x="7" y="4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13" y="0"/>
                    <a:pt x="15" y="0"/>
                  </a:cubicBezTo>
                  <a:cubicBezTo>
                    <a:pt x="19" y="0"/>
                    <a:pt x="22" y="0"/>
                    <a:pt x="26" y="0"/>
                  </a:cubicBezTo>
                  <a:cubicBezTo>
                    <a:pt x="30" y="5"/>
                    <a:pt x="32" y="8"/>
                    <a:pt x="34" y="11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6" y="60"/>
                    <a:pt x="82" y="66"/>
                    <a:pt x="86" y="71"/>
                  </a:cubicBezTo>
                  <a:cubicBezTo>
                    <a:pt x="88" y="74"/>
                    <a:pt x="91" y="76"/>
                    <a:pt x="92" y="7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2" y="24"/>
                    <a:pt x="92" y="19"/>
                    <a:pt x="92" y="13"/>
                  </a:cubicBezTo>
                  <a:cubicBezTo>
                    <a:pt x="92" y="9"/>
                    <a:pt x="91" y="7"/>
                    <a:pt x="91" y="6"/>
                  </a:cubicBezTo>
                  <a:cubicBezTo>
                    <a:pt x="91" y="6"/>
                    <a:pt x="90" y="5"/>
                    <a:pt x="90" y="5"/>
                  </a:cubicBezTo>
                  <a:cubicBezTo>
                    <a:pt x="88" y="4"/>
                    <a:pt x="85" y="4"/>
                    <a:pt x="80" y="4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0"/>
                    <a:pt x="91" y="0"/>
                    <a:pt x="97" y="0"/>
                  </a:cubicBezTo>
                  <a:cubicBezTo>
                    <a:pt x="102" y="0"/>
                    <a:pt x="107" y="0"/>
                    <a:pt x="111" y="0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06" y="4"/>
                    <a:pt x="103" y="4"/>
                    <a:pt x="102" y="5"/>
                  </a:cubicBezTo>
                  <a:cubicBezTo>
                    <a:pt x="101" y="5"/>
                    <a:pt x="101" y="6"/>
                    <a:pt x="100" y="6"/>
                  </a:cubicBezTo>
                  <a:cubicBezTo>
                    <a:pt x="100" y="7"/>
                    <a:pt x="99" y="10"/>
                    <a:pt x="99" y="13"/>
                  </a:cubicBezTo>
                  <a:cubicBezTo>
                    <a:pt x="99" y="19"/>
                    <a:pt x="99" y="24"/>
                    <a:pt x="99" y="29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8"/>
                    <a:pt x="99" y="80"/>
                    <a:pt x="99" y="98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0" y="96"/>
                    <a:pt x="90" y="95"/>
                    <a:pt x="89" y="95"/>
                  </a:cubicBezTo>
                  <a:cubicBezTo>
                    <a:pt x="89" y="95"/>
                    <a:pt x="88" y="94"/>
                    <a:pt x="87" y="93"/>
                  </a:cubicBezTo>
                  <a:cubicBezTo>
                    <a:pt x="83" y="88"/>
                    <a:pt x="80" y="85"/>
                    <a:pt x="78" y="8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71"/>
                    <a:pt x="19" y="76"/>
                    <a:pt x="20" y="82"/>
                  </a:cubicBezTo>
                  <a:cubicBezTo>
                    <a:pt x="20" y="86"/>
                    <a:pt x="20" y="88"/>
                    <a:pt x="20" y="89"/>
                  </a:cubicBezTo>
                  <a:cubicBezTo>
                    <a:pt x="21" y="90"/>
                    <a:pt x="21" y="90"/>
                    <a:pt x="22" y="90"/>
                  </a:cubicBezTo>
                  <a:cubicBezTo>
                    <a:pt x="23" y="91"/>
                    <a:pt x="27" y="91"/>
                    <a:pt x="32" y="91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28" y="95"/>
                    <a:pt x="23" y="95"/>
                    <a:pt x="18" y="95"/>
                  </a:cubicBezTo>
                  <a:cubicBezTo>
                    <a:pt x="13" y="95"/>
                    <a:pt x="7" y="95"/>
                    <a:pt x="0" y="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3"/>
            <p:cNvSpPr>
              <a:spLocks/>
            </p:cNvSpPr>
            <p:nvPr/>
          </p:nvSpPr>
          <p:spPr bwMode="auto">
            <a:xfrm>
              <a:off x="3869" y="939"/>
              <a:ext cx="64" cy="149"/>
            </a:xfrm>
            <a:custGeom>
              <a:avLst/>
              <a:gdLst>
                <a:gd name="T0" fmla="*/ 20970 w 41"/>
                <a:gd name="T1" fmla="*/ 42875 h 96"/>
                <a:gd name="T2" fmla="*/ 20970 w 41"/>
                <a:gd name="T3" fmla="*/ 45222 h 96"/>
                <a:gd name="T4" fmla="*/ 10860 w 41"/>
                <a:gd name="T5" fmla="*/ 44523 h 96"/>
                <a:gd name="T6" fmla="*/ 0 w 41"/>
                <a:gd name="T7" fmla="*/ 45222 h 96"/>
                <a:gd name="T8" fmla="*/ 0 w 41"/>
                <a:gd name="T9" fmla="*/ 42875 h 96"/>
                <a:gd name="T10" fmla="*/ 5226 w 41"/>
                <a:gd name="T11" fmla="*/ 42875 h 96"/>
                <a:gd name="T12" fmla="*/ 6277 w 41"/>
                <a:gd name="T13" fmla="*/ 41774 h 96"/>
                <a:gd name="T14" fmla="*/ 6447 w 41"/>
                <a:gd name="T15" fmla="*/ 39027 h 96"/>
                <a:gd name="T16" fmla="*/ 7166 w 41"/>
                <a:gd name="T17" fmla="*/ 29705 h 96"/>
                <a:gd name="T18" fmla="*/ 7166 w 41"/>
                <a:gd name="T19" fmla="*/ 15251 h 96"/>
                <a:gd name="T20" fmla="*/ 6447 w 41"/>
                <a:gd name="T21" fmla="*/ 6641 h 96"/>
                <a:gd name="T22" fmla="*/ 6277 w 41"/>
                <a:gd name="T23" fmla="*/ 2757 h 96"/>
                <a:gd name="T24" fmla="*/ 5226 w 41"/>
                <a:gd name="T25" fmla="*/ 2364 h 96"/>
                <a:gd name="T26" fmla="*/ 0 w 41"/>
                <a:gd name="T27" fmla="*/ 1776 h 96"/>
                <a:gd name="T28" fmla="*/ 0 w 41"/>
                <a:gd name="T29" fmla="*/ 0 h 96"/>
                <a:gd name="T30" fmla="*/ 10064 w 41"/>
                <a:gd name="T31" fmla="*/ 0 h 96"/>
                <a:gd name="T32" fmla="*/ 20970 w 41"/>
                <a:gd name="T33" fmla="*/ 0 h 96"/>
                <a:gd name="T34" fmla="*/ 20970 w 41"/>
                <a:gd name="T35" fmla="*/ 1776 h 96"/>
                <a:gd name="T36" fmla="*/ 15710 w 41"/>
                <a:gd name="T37" fmla="*/ 2364 h 96"/>
                <a:gd name="T38" fmla="*/ 14522 w 41"/>
                <a:gd name="T39" fmla="*/ 2757 h 96"/>
                <a:gd name="T40" fmla="*/ 13813 w 41"/>
                <a:gd name="T41" fmla="*/ 6053 h 96"/>
                <a:gd name="T42" fmla="*/ 13813 w 41"/>
                <a:gd name="T43" fmla="*/ 15251 h 96"/>
                <a:gd name="T44" fmla="*/ 13813 w 41"/>
                <a:gd name="T45" fmla="*/ 29705 h 96"/>
                <a:gd name="T46" fmla="*/ 13813 w 41"/>
                <a:gd name="T47" fmla="*/ 38316 h 96"/>
                <a:gd name="T48" fmla="*/ 14522 w 41"/>
                <a:gd name="T49" fmla="*/ 41774 h 96"/>
                <a:gd name="T50" fmla="*/ 15710 w 41"/>
                <a:gd name="T51" fmla="*/ 42875 h 96"/>
                <a:gd name="T52" fmla="*/ 20970 w 41"/>
                <a:gd name="T53" fmla="*/ 42875 h 9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41" h="96">
                  <a:moveTo>
                    <a:pt x="41" y="91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31" y="95"/>
                    <a:pt x="24" y="95"/>
                    <a:pt x="21" y="9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1"/>
                  </a:cubicBezTo>
                  <a:cubicBezTo>
                    <a:pt x="11" y="90"/>
                    <a:pt x="12" y="90"/>
                    <a:pt x="12" y="89"/>
                  </a:cubicBezTo>
                  <a:cubicBezTo>
                    <a:pt x="13" y="88"/>
                    <a:pt x="13" y="86"/>
                    <a:pt x="13" y="83"/>
                  </a:cubicBezTo>
                  <a:cubicBezTo>
                    <a:pt x="13" y="82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7"/>
                    <a:pt x="12" y="6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4"/>
                    <a:pt x="5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5" y="0"/>
                    <a:pt x="20" y="0"/>
                  </a:cubicBezTo>
                  <a:cubicBezTo>
                    <a:pt x="25" y="0"/>
                    <a:pt x="32" y="0"/>
                    <a:pt x="41" y="0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35" y="4"/>
                    <a:pt x="32" y="4"/>
                    <a:pt x="31" y="5"/>
                  </a:cubicBezTo>
                  <a:cubicBezTo>
                    <a:pt x="30" y="5"/>
                    <a:pt x="29" y="6"/>
                    <a:pt x="28" y="6"/>
                  </a:cubicBezTo>
                  <a:cubicBezTo>
                    <a:pt x="28" y="7"/>
                    <a:pt x="27" y="9"/>
                    <a:pt x="27" y="13"/>
                  </a:cubicBezTo>
                  <a:cubicBezTo>
                    <a:pt x="27" y="14"/>
                    <a:pt x="27" y="20"/>
                    <a:pt x="27" y="3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69"/>
                    <a:pt x="27" y="75"/>
                    <a:pt x="27" y="81"/>
                  </a:cubicBezTo>
                  <a:cubicBezTo>
                    <a:pt x="27" y="86"/>
                    <a:pt x="28" y="88"/>
                    <a:pt x="28" y="89"/>
                  </a:cubicBezTo>
                  <a:cubicBezTo>
                    <a:pt x="29" y="90"/>
                    <a:pt x="30" y="90"/>
                    <a:pt x="31" y="91"/>
                  </a:cubicBezTo>
                  <a:cubicBezTo>
                    <a:pt x="32" y="91"/>
                    <a:pt x="35" y="91"/>
                    <a:pt x="41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4"/>
            <p:cNvSpPr>
              <a:spLocks/>
            </p:cNvSpPr>
            <p:nvPr/>
          </p:nvSpPr>
          <p:spPr bwMode="auto">
            <a:xfrm>
              <a:off x="394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0333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5"/>
            <p:cNvSpPr>
              <a:spLocks/>
            </p:cNvSpPr>
            <p:nvPr/>
          </p:nvSpPr>
          <p:spPr bwMode="auto">
            <a:xfrm>
              <a:off x="3293" y="935"/>
              <a:ext cx="146" cy="156"/>
            </a:xfrm>
            <a:custGeom>
              <a:avLst/>
              <a:gdLst>
                <a:gd name="T0" fmla="*/ 44772 w 94"/>
                <a:gd name="T1" fmla="*/ 43454 h 100"/>
                <a:gd name="T2" fmla="*/ 43159 w 94"/>
                <a:gd name="T3" fmla="*/ 46786 h 100"/>
                <a:gd name="T4" fmla="*/ 35559 w 94"/>
                <a:gd name="T5" fmla="*/ 49672 h 100"/>
                <a:gd name="T6" fmla="*/ 27125 w 94"/>
                <a:gd name="T7" fmla="*/ 50424 h 100"/>
                <a:gd name="T8" fmla="*/ 17464 w 94"/>
                <a:gd name="T9" fmla="*/ 48979 h 100"/>
                <a:gd name="T10" fmla="*/ 10051 w 94"/>
                <a:gd name="T11" fmla="*/ 45139 h 100"/>
                <a:gd name="T12" fmla="*/ 4295 w 94"/>
                <a:gd name="T13" fmla="*/ 39460 h 100"/>
                <a:gd name="T14" fmla="*/ 1024 w 94"/>
                <a:gd name="T15" fmla="*/ 32763 h 100"/>
                <a:gd name="T16" fmla="*/ 0 w 94"/>
                <a:gd name="T17" fmla="*/ 25295 h 100"/>
                <a:gd name="T18" fmla="*/ 7775 w 94"/>
                <a:gd name="T19" fmla="*/ 7062 h 100"/>
                <a:gd name="T20" fmla="*/ 28218 w 94"/>
                <a:gd name="T21" fmla="*/ 0 h 100"/>
                <a:gd name="T22" fmla="*/ 33737 w 94"/>
                <a:gd name="T23" fmla="*/ 677 h 100"/>
                <a:gd name="T24" fmla="*/ 39863 w 94"/>
                <a:gd name="T25" fmla="*/ 1647 h 100"/>
                <a:gd name="T26" fmla="*/ 44772 w 94"/>
                <a:gd name="T27" fmla="*/ 2902 h 100"/>
                <a:gd name="T28" fmla="*/ 43159 w 94"/>
                <a:gd name="T29" fmla="*/ 6413 h 100"/>
                <a:gd name="T30" fmla="*/ 42714 w 94"/>
                <a:gd name="T31" fmla="*/ 13282 h 100"/>
                <a:gd name="T32" fmla="*/ 41018 w 94"/>
                <a:gd name="T33" fmla="*/ 13282 h 100"/>
                <a:gd name="T34" fmla="*/ 40333 w 94"/>
                <a:gd name="T35" fmla="*/ 9192 h 100"/>
                <a:gd name="T36" fmla="*/ 37095 w 94"/>
                <a:gd name="T37" fmla="*/ 4527 h 100"/>
                <a:gd name="T38" fmla="*/ 27125 w 94"/>
                <a:gd name="T39" fmla="*/ 2569 h 100"/>
                <a:gd name="T40" fmla="*/ 18905 w 94"/>
                <a:gd name="T41" fmla="*/ 4008 h 100"/>
                <a:gd name="T42" fmla="*/ 13241 w 94"/>
                <a:gd name="T43" fmla="*/ 7437 h 100"/>
                <a:gd name="T44" fmla="*/ 9254 w 94"/>
                <a:gd name="T45" fmla="*/ 14340 h 100"/>
                <a:gd name="T46" fmla="*/ 7775 w 94"/>
                <a:gd name="T47" fmla="*/ 23735 h 100"/>
                <a:gd name="T48" fmla="*/ 13789 w 94"/>
                <a:gd name="T49" fmla="*/ 40440 h 100"/>
                <a:gd name="T50" fmla="*/ 29991 w 94"/>
                <a:gd name="T51" fmla="*/ 46786 h 100"/>
                <a:gd name="T52" fmla="*/ 38547 w 94"/>
                <a:gd name="T53" fmla="*/ 45243 h 100"/>
                <a:gd name="T54" fmla="*/ 43828 w 94"/>
                <a:gd name="T55" fmla="*/ 42335 h 100"/>
                <a:gd name="T56" fmla="*/ 44772 w 94"/>
                <a:gd name="T57" fmla="*/ 43454 h 10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94" h="100">
                  <a:moveTo>
                    <a:pt x="94" y="86"/>
                  </a:moveTo>
                  <a:cubicBezTo>
                    <a:pt x="91" y="92"/>
                    <a:pt x="91" y="92"/>
                    <a:pt x="91" y="92"/>
                  </a:cubicBezTo>
                  <a:cubicBezTo>
                    <a:pt x="85" y="95"/>
                    <a:pt x="80" y="97"/>
                    <a:pt x="75" y="98"/>
                  </a:cubicBezTo>
                  <a:cubicBezTo>
                    <a:pt x="69" y="99"/>
                    <a:pt x="64" y="100"/>
                    <a:pt x="57" y="100"/>
                  </a:cubicBezTo>
                  <a:cubicBezTo>
                    <a:pt x="50" y="100"/>
                    <a:pt x="43" y="99"/>
                    <a:pt x="37" y="97"/>
                  </a:cubicBezTo>
                  <a:cubicBezTo>
                    <a:pt x="31" y="95"/>
                    <a:pt x="25" y="93"/>
                    <a:pt x="21" y="89"/>
                  </a:cubicBezTo>
                  <a:cubicBezTo>
                    <a:pt x="16" y="86"/>
                    <a:pt x="12" y="83"/>
                    <a:pt x="9" y="78"/>
                  </a:cubicBezTo>
                  <a:cubicBezTo>
                    <a:pt x="6" y="74"/>
                    <a:pt x="4" y="70"/>
                    <a:pt x="2" y="65"/>
                  </a:cubicBezTo>
                  <a:cubicBezTo>
                    <a:pt x="1" y="61"/>
                    <a:pt x="0" y="55"/>
                    <a:pt x="0" y="50"/>
                  </a:cubicBezTo>
                  <a:cubicBezTo>
                    <a:pt x="0" y="35"/>
                    <a:pt x="5" y="24"/>
                    <a:pt x="16" y="14"/>
                  </a:cubicBezTo>
                  <a:cubicBezTo>
                    <a:pt x="26" y="5"/>
                    <a:pt x="41" y="0"/>
                    <a:pt x="59" y="0"/>
                  </a:cubicBezTo>
                  <a:cubicBezTo>
                    <a:pt x="63" y="0"/>
                    <a:pt x="67" y="0"/>
                    <a:pt x="71" y="1"/>
                  </a:cubicBezTo>
                  <a:cubicBezTo>
                    <a:pt x="74" y="1"/>
                    <a:pt x="79" y="2"/>
                    <a:pt x="84" y="3"/>
                  </a:cubicBezTo>
                  <a:cubicBezTo>
                    <a:pt x="89" y="5"/>
                    <a:pt x="92" y="6"/>
                    <a:pt x="94" y="6"/>
                  </a:cubicBezTo>
                  <a:cubicBezTo>
                    <a:pt x="93" y="8"/>
                    <a:pt x="92" y="11"/>
                    <a:pt x="91" y="13"/>
                  </a:cubicBezTo>
                  <a:cubicBezTo>
                    <a:pt x="91" y="17"/>
                    <a:pt x="90" y="21"/>
                    <a:pt x="90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5" y="18"/>
                    <a:pt x="85" y="18"/>
                    <a:pt x="85" y="18"/>
                  </a:cubicBezTo>
                  <a:cubicBezTo>
                    <a:pt x="85" y="14"/>
                    <a:pt x="82" y="11"/>
                    <a:pt x="78" y="9"/>
                  </a:cubicBezTo>
                  <a:cubicBezTo>
                    <a:pt x="73" y="6"/>
                    <a:pt x="66" y="5"/>
                    <a:pt x="57" y="5"/>
                  </a:cubicBezTo>
                  <a:cubicBezTo>
                    <a:pt x="51" y="5"/>
                    <a:pt x="45" y="6"/>
                    <a:pt x="40" y="8"/>
                  </a:cubicBezTo>
                  <a:cubicBezTo>
                    <a:pt x="36" y="9"/>
                    <a:pt x="31" y="12"/>
                    <a:pt x="28" y="15"/>
                  </a:cubicBezTo>
                  <a:cubicBezTo>
                    <a:pt x="24" y="18"/>
                    <a:pt x="21" y="23"/>
                    <a:pt x="19" y="28"/>
                  </a:cubicBezTo>
                  <a:cubicBezTo>
                    <a:pt x="17" y="33"/>
                    <a:pt x="16" y="39"/>
                    <a:pt x="16" y="47"/>
                  </a:cubicBezTo>
                  <a:cubicBezTo>
                    <a:pt x="16" y="61"/>
                    <a:pt x="20" y="72"/>
                    <a:pt x="29" y="80"/>
                  </a:cubicBezTo>
                  <a:cubicBezTo>
                    <a:pt x="37" y="88"/>
                    <a:pt x="49" y="92"/>
                    <a:pt x="63" y="92"/>
                  </a:cubicBezTo>
                  <a:cubicBezTo>
                    <a:pt x="70" y="92"/>
                    <a:pt x="76" y="91"/>
                    <a:pt x="81" y="90"/>
                  </a:cubicBezTo>
                  <a:cubicBezTo>
                    <a:pt x="85" y="89"/>
                    <a:pt x="89" y="87"/>
                    <a:pt x="92" y="84"/>
                  </a:cubicBezTo>
                  <a:lnTo>
                    <a:pt x="94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auto">
            <a:xfrm>
              <a:off x="3357" y="740"/>
              <a:ext cx="201" cy="151"/>
            </a:xfrm>
            <a:custGeom>
              <a:avLst/>
              <a:gdLst>
                <a:gd name="T0" fmla="*/ 0 w 130"/>
                <a:gd name="T1" fmla="*/ 1837 h 97"/>
                <a:gd name="T2" fmla="*/ 0 w 130"/>
                <a:gd name="T3" fmla="*/ 0 h 97"/>
                <a:gd name="T4" fmla="*/ 6395 w 130"/>
                <a:gd name="T5" fmla="*/ 0 h 97"/>
                <a:gd name="T6" fmla="*/ 12182 w 130"/>
                <a:gd name="T7" fmla="*/ 0 h 97"/>
                <a:gd name="T8" fmla="*/ 17026 w 130"/>
                <a:gd name="T9" fmla="*/ 11705 h 97"/>
                <a:gd name="T10" fmla="*/ 29122 w 130"/>
                <a:gd name="T11" fmla="*/ 37214 h 97"/>
                <a:gd name="T12" fmla="*/ 39753 w 130"/>
                <a:gd name="T13" fmla="*/ 13808 h 97"/>
                <a:gd name="T14" fmla="*/ 45497 w 130"/>
                <a:gd name="T15" fmla="*/ 0 h 97"/>
                <a:gd name="T16" fmla="*/ 51314 w 130"/>
                <a:gd name="T17" fmla="*/ 0 h 97"/>
                <a:gd name="T18" fmla="*/ 58066 w 130"/>
                <a:gd name="T19" fmla="*/ 0 h 97"/>
                <a:gd name="T20" fmla="*/ 58066 w 130"/>
                <a:gd name="T21" fmla="*/ 1837 h 97"/>
                <a:gd name="T22" fmla="*/ 53715 w 130"/>
                <a:gd name="T23" fmla="*/ 2523 h 97"/>
                <a:gd name="T24" fmla="*/ 52339 w 130"/>
                <a:gd name="T25" fmla="*/ 3347 h 97"/>
                <a:gd name="T26" fmla="*/ 52214 w 130"/>
                <a:gd name="T27" fmla="*/ 6277 h 97"/>
                <a:gd name="T28" fmla="*/ 51711 w 130"/>
                <a:gd name="T29" fmla="*/ 15727 h 97"/>
                <a:gd name="T30" fmla="*/ 51711 w 130"/>
                <a:gd name="T31" fmla="*/ 30927 h 97"/>
                <a:gd name="T32" fmla="*/ 52214 w 130"/>
                <a:gd name="T33" fmla="*/ 39643 h 97"/>
                <a:gd name="T34" fmla="*/ 52339 w 130"/>
                <a:gd name="T35" fmla="*/ 43686 h 97"/>
                <a:gd name="T36" fmla="*/ 53715 w 130"/>
                <a:gd name="T37" fmla="*/ 44156 h 97"/>
                <a:gd name="T38" fmla="*/ 58066 w 130"/>
                <a:gd name="T39" fmla="*/ 44766 h 97"/>
                <a:gd name="T40" fmla="*/ 58066 w 130"/>
                <a:gd name="T41" fmla="*/ 46569 h 97"/>
                <a:gd name="T42" fmla="*/ 49115 w 130"/>
                <a:gd name="T43" fmla="*/ 46569 h 97"/>
                <a:gd name="T44" fmla="*/ 39753 w 130"/>
                <a:gd name="T45" fmla="*/ 46569 h 97"/>
                <a:gd name="T46" fmla="*/ 39753 w 130"/>
                <a:gd name="T47" fmla="*/ 44766 h 97"/>
                <a:gd name="T48" fmla="*/ 44783 w 130"/>
                <a:gd name="T49" fmla="*/ 44156 h 97"/>
                <a:gd name="T50" fmla="*/ 45497 w 130"/>
                <a:gd name="T51" fmla="*/ 43686 h 97"/>
                <a:gd name="T52" fmla="*/ 45881 w 130"/>
                <a:gd name="T53" fmla="*/ 40392 h 97"/>
                <a:gd name="T54" fmla="*/ 45881 w 130"/>
                <a:gd name="T55" fmla="*/ 30927 h 97"/>
                <a:gd name="T56" fmla="*/ 45881 w 130"/>
                <a:gd name="T57" fmla="*/ 6930 h 97"/>
                <a:gd name="T58" fmla="*/ 35204 w 130"/>
                <a:gd name="T59" fmla="*/ 30594 h 97"/>
                <a:gd name="T60" fmla="*/ 31164 w 130"/>
                <a:gd name="T61" fmla="*/ 39643 h 97"/>
                <a:gd name="T62" fmla="*/ 28036 w 130"/>
                <a:gd name="T63" fmla="*/ 47626 h 97"/>
                <a:gd name="T64" fmla="*/ 26915 w 130"/>
                <a:gd name="T65" fmla="*/ 47626 h 97"/>
                <a:gd name="T66" fmla="*/ 26325 w 130"/>
                <a:gd name="T67" fmla="*/ 45793 h 97"/>
                <a:gd name="T68" fmla="*/ 23868 w 130"/>
                <a:gd name="T69" fmla="*/ 40697 h 97"/>
                <a:gd name="T70" fmla="*/ 8898 w 130"/>
                <a:gd name="T71" fmla="*/ 7930 h 97"/>
                <a:gd name="T72" fmla="*/ 8898 w 130"/>
                <a:gd name="T73" fmla="*/ 30927 h 97"/>
                <a:gd name="T74" fmla="*/ 8898 w 130"/>
                <a:gd name="T75" fmla="*/ 39643 h 97"/>
                <a:gd name="T76" fmla="*/ 9888 w 130"/>
                <a:gd name="T77" fmla="*/ 43686 h 97"/>
                <a:gd name="T78" fmla="*/ 10631 w 130"/>
                <a:gd name="T79" fmla="*/ 44156 h 97"/>
                <a:gd name="T80" fmla="*/ 15288 w 130"/>
                <a:gd name="T81" fmla="*/ 44766 h 97"/>
                <a:gd name="T82" fmla="*/ 15288 w 130"/>
                <a:gd name="T83" fmla="*/ 46569 h 97"/>
                <a:gd name="T84" fmla="*/ 7473 w 130"/>
                <a:gd name="T85" fmla="*/ 46569 h 97"/>
                <a:gd name="T86" fmla="*/ 0 w 130"/>
                <a:gd name="T87" fmla="*/ 46569 h 97"/>
                <a:gd name="T88" fmla="*/ 0 w 130"/>
                <a:gd name="T89" fmla="*/ 44766 h 97"/>
                <a:gd name="T90" fmla="*/ 4413 w 130"/>
                <a:gd name="T91" fmla="*/ 44156 h 97"/>
                <a:gd name="T92" fmla="*/ 5453 w 130"/>
                <a:gd name="T93" fmla="*/ 43686 h 97"/>
                <a:gd name="T94" fmla="*/ 5755 w 130"/>
                <a:gd name="T95" fmla="*/ 40392 h 97"/>
                <a:gd name="T96" fmla="*/ 6395 w 130"/>
                <a:gd name="T97" fmla="*/ 30927 h 97"/>
                <a:gd name="T98" fmla="*/ 6395 w 130"/>
                <a:gd name="T99" fmla="*/ 15727 h 97"/>
                <a:gd name="T100" fmla="*/ 5755 w 130"/>
                <a:gd name="T101" fmla="*/ 6930 h 97"/>
                <a:gd name="T102" fmla="*/ 5453 w 130"/>
                <a:gd name="T103" fmla="*/ 3347 h 97"/>
                <a:gd name="T104" fmla="*/ 4413 w 130"/>
                <a:gd name="T105" fmla="*/ 2523 h 97"/>
                <a:gd name="T106" fmla="*/ 0 w 130"/>
                <a:gd name="T107" fmla="*/ 1837 h 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30" h="97">
                  <a:moveTo>
                    <a:pt x="0" y="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8" y="0"/>
                    <a:pt x="23" y="0"/>
                    <a:pt x="27" y="0"/>
                  </a:cubicBezTo>
                  <a:cubicBezTo>
                    <a:pt x="31" y="9"/>
                    <a:pt x="35" y="17"/>
                    <a:pt x="38" y="24"/>
                  </a:cubicBezTo>
                  <a:cubicBezTo>
                    <a:pt x="65" y="76"/>
                    <a:pt x="65" y="76"/>
                    <a:pt x="65" y="76"/>
                  </a:cubicBezTo>
                  <a:cubicBezTo>
                    <a:pt x="89" y="28"/>
                    <a:pt x="89" y="28"/>
                    <a:pt x="89" y="28"/>
                  </a:cubicBezTo>
                  <a:cubicBezTo>
                    <a:pt x="96" y="15"/>
                    <a:pt x="100" y="5"/>
                    <a:pt x="102" y="0"/>
                  </a:cubicBezTo>
                  <a:cubicBezTo>
                    <a:pt x="107" y="0"/>
                    <a:pt x="112" y="0"/>
                    <a:pt x="115" y="0"/>
                  </a:cubicBezTo>
                  <a:cubicBezTo>
                    <a:pt x="118" y="0"/>
                    <a:pt x="123" y="0"/>
                    <a:pt x="130" y="0"/>
                  </a:cubicBezTo>
                  <a:cubicBezTo>
                    <a:pt x="130" y="4"/>
                    <a:pt x="130" y="4"/>
                    <a:pt x="130" y="4"/>
                  </a:cubicBezTo>
                  <a:cubicBezTo>
                    <a:pt x="125" y="4"/>
                    <a:pt x="121" y="5"/>
                    <a:pt x="120" y="5"/>
                  </a:cubicBezTo>
                  <a:cubicBezTo>
                    <a:pt x="119" y="5"/>
                    <a:pt x="118" y="6"/>
                    <a:pt x="118" y="7"/>
                  </a:cubicBezTo>
                  <a:cubicBezTo>
                    <a:pt x="117" y="8"/>
                    <a:pt x="117" y="10"/>
                    <a:pt x="117" y="13"/>
                  </a:cubicBezTo>
                  <a:cubicBezTo>
                    <a:pt x="116" y="14"/>
                    <a:pt x="116" y="20"/>
                    <a:pt x="116" y="3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6" y="69"/>
                    <a:pt x="116" y="75"/>
                    <a:pt x="117" y="81"/>
                  </a:cubicBezTo>
                  <a:cubicBezTo>
                    <a:pt x="117" y="85"/>
                    <a:pt x="117" y="88"/>
                    <a:pt x="118" y="89"/>
                  </a:cubicBezTo>
                  <a:cubicBezTo>
                    <a:pt x="118" y="89"/>
                    <a:pt x="119" y="90"/>
                    <a:pt x="120" y="90"/>
                  </a:cubicBezTo>
                  <a:cubicBezTo>
                    <a:pt x="121" y="91"/>
                    <a:pt x="125" y="91"/>
                    <a:pt x="130" y="91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21" y="95"/>
                    <a:pt x="114" y="95"/>
                    <a:pt x="110" y="95"/>
                  </a:cubicBezTo>
                  <a:cubicBezTo>
                    <a:pt x="107" y="95"/>
                    <a:pt x="100" y="95"/>
                    <a:pt x="89" y="95"/>
                  </a:cubicBezTo>
                  <a:cubicBezTo>
                    <a:pt x="89" y="91"/>
                    <a:pt x="89" y="91"/>
                    <a:pt x="89" y="91"/>
                  </a:cubicBezTo>
                  <a:cubicBezTo>
                    <a:pt x="95" y="91"/>
                    <a:pt x="98" y="91"/>
                    <a:pt x="100" y="90"/>
                  </a:cubicBezTo>
                  <a:cubicBezTo>
                    <a:pt x="101" y="90"/>
                    <a:pt x="102" y="89"/>
                    <a:pt x="102" y="89"/>
                  </a:cubicBezTo>
                  <a:cubicBezTo>
                    <a:pt x="103" y="88"/>
                    <a:pt x="103" y="86"/>
                    <a:pt x="103" y="82"/>
                  </a:cubicBezTo>
                  <a:cubicBezTo>
                    <a:pt x="103" y="81"/>
                    <a:pt x="103" y="75"/>
                    <a:pt x="103" y="63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5" y="70"/>
                    <a:pt x="72" y="76"/>
                    <a:pt x="70" y="81"/>
                  </a:cubicBezTo>
                  <a:cubicBezTo>
                    <a:pt x="69" y="84"/>
                    <a:pt x="66" y="89"/>
                    <a:pt x="63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5"/>
                    <a:pt x="59" y="94"/>
                    <a:pt x="59" y="9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9"/>
                    <a:pt x="20" y="75"/>
                    <a:pt x="20" y="81"/>
                  </a:cubicBezTo>
                  <a:cubicBezTo>
                    <a:pt x="21" y="85"/>
                    <a:pt x="21" y="88"/>
                    <a:pt x="22" y="89"/>
                  </a:cubicBezTo>
                  <a:cubicBezTo>
                    <a:pt x="22" y="89"/>
                    <a:pt x="23" y="90"/>
                    <a:pt x="24" y="90"/>
                  </a:cubicBezTo>
                  <a:cubicBezTo>
                    <a:pt x="25" y="91"/>
                    <a:pt x="29" y="91"/>
                    <a:pt x="34" y="91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17" y="95"/>
                    <a:pt x="17" y="95"/>
                    <a:pt x="17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5" y="91"/>
                    <a:pt x="8" y="91"/>
                    <a:pt x="10" y="90"/>
                  </a:cubicBezTo>
                  <a:cubicBezTo>
                    <a:pt x="11" y="90"/>
                    <a:pt x="12" y="89"/>
                    <a:pt x="12" y="89"/>
                  </a:cubicBezTo>
                  <a:cubicBezTo>
                    <a:pt x="13" y="88"/>
                    <a:pt x="13" y="86"/>
                    <a:pt x="13" y="82"/>
                  </a:cubicBezTo>
                  <a:cubicBezTo>
                    <a:pt x="13" y="81"/>
                    <a:pt x="13" y="75"/>
                    <a:pt x="14" y="6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26"/>
                    <a:pt x="13" y="20"/>
                    <a:pt x="13" y="14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8" y="5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7"/>
            <p:cNvSpPr>
              <a:spLocks noEditPoints="1"/>
            </p:cNvSpPr>
            <p:nvPr/>
          </p:nvSpPr>
          <p:spPr bwMode="auto">
            <a:xfrm>
              <a:off x="3566" y="738"/>
              <a:ext cx="166" cy="149"/>
            </a:xfrm>
            <a:custGeom>
              <a:avLst/>
              <a:gdLst>
                <a:gd name="T0" fmla="*/ 7009 w 107"/>
                <a:gd name="T1" fmla="*/ 45222 h 96"/>
                <a:gd name="T2" fmla="*/ 15404 w 107"/>
                <a:gd name="T3" fmla="*/ 45222 h 96"/>
                <a:gd name="T4" fmla="*/ 15404 w 107"/>
                <a:gd name="T5" fmla="*/ 43378 h 96"/>
                <a:gd name="T6" fmla="*/ 11071 w 107"/>
                <a:gd name="T7" fmla="*/ 43378 h 96"/>
                <a:gd name="T8" fmla="*/ 9929 w 107"/>
                <a:gd name="T9" fmla="*/ 42437 h 96"/>
                <a:gd name="T10" fmla="*/ 9929 w 107"/>
                <a:gd name="T11" fmla="*/ 41774 h 96"/>
                <a:gd name="T12" fmla="*/ 10874 w 107"/>
                <a:gd name="T13" fmla="*/ 38537 h 96"/>
                <a:gd name="T14" fmla="*/ 14112 w 107"/>
                <a:gd name="T15" fmla="*/ 30739 h 96"/>
                <a:gd name="T16" fmla="*/ 33229 w 107"/>
                <a:gd name="T17" fmla="*/ 30739 h 96"/>
                <a:gd name="T18" fmla="*/ 37313 w 107"/>
                <a:gd name="T19" fmla="*/ 40081 h 96"/>
                <a:gd name="T20" fmla="*/ 37961 w 107"/>
                <a:gd name="T21" fmla="*/ 41774 h 96"/>
                <a:gd name="T22" fmla="*/ 37313 w 107"/>
                <a:gd name="T23" fmla="*/ 42875 h 96"/>
                <a:gd name="T24" fmla="*/ 36635 w 107"/>
                <a:gd name="T25" fmla="*/ 43378 h 96"/>
                <a:gd name="T26" fmla="*/ 31751 w 107"/>
                <a:gd name="T27" fmla="*/ 43378 h 96"/>
                <a:gd name="T28" fmla="*/ 31751 w 107"/>
                <a:gd name="T29" fmla="*/ 45222 h 96"/>
                <a:gd name="T30" fmla="*/ 42601 w 107"/>
                <a:gd name="T31" fmla="*/ 45222 h 96"/>
                <a:gd name="T32" fmla="*/ 50137 w 107"/>
                <a:gd name="T33" fmla="*/ 45222 h 96"/>
                <a:gd name="T34" fmla="*/ 50137 w 107"/>
                <a:gd name="T35" fmla="*/ 43378 h 96"/>
                <a:gd name="T36" fmla="*/ 46551 w 107"/>
                <a:gd name="T37" fmla="*/ 42875 h 96"/>
                <a:gd name="T38" fmla="*/ 44837 w 107"/>
                <a:gd name="T39" fmla="*/ 41731 h 96"/>
                <a:gd name="T40" fmla="*/ 40603 w 107"/>
                <a:gd name="T41" fmla="*/ 32189 h 96"/>
                <a:gd name="T42" fmla="*/ 26172 w 107"/>
                <a:gd name="T43" fmla="*/ 0 h 96"/>
                <a:gd name="T44" fmla="*/ 24469 w 107"/>
                <a:gd name="T45" fmla="*/ 0 h 96"/>
                <a:gd name="T46" fmla="*/ 18629 w 107"/>
                <a:gd name="T47" fmla="*/ 13064 h 96"/>
                <a:gd name="T48" fmla="*/ 10272 w 107"/>
                <a:gd name="T49" fmla="*/ 30849 h 96"/>
                <a:gd name="T50" fmla="*/ 5967 w 107"/>
                <a:gd name="T51" fmla="*/ 40081 h 96"/>
                <a:gd name="T52" fmla="*/ 4268 w 107"/>
                <a:gd name="T53" fmla="*/ 42437 h 96"/>
                <a:gd name="T54" fmla="*/ 3216 w 107"/>
                <a:gd name="T55" fmla="*/ 43378 h 96"/>
                <a:gd name="T56" fmla="*/ 0 w 107"/>
                <a:gd name="T57" fmla="*/ 43378 h 96"/>
                <a:gd name="T58" fmla="*/ 0 w 107"/>
                <a:gd name="T59" fmla="*/ 45222 h 96"/>
                <a:gd name="T60" fmla="*/ 7009 w 107"/>
                <a:gd name="T61" fmla="*/ 45222 h 96"/>
                <a:gd name="T62" fmla="*/ 23898 w 107"/>
                <a:gd name="T63" fmla="*/ 8417 h 96"/>
                <a:gd name="T64" fmla="*/ 31751 w 107"/>
                <a:gd name="T65" fmla="*/ 27948 h 96"/>
                <a:gd name="T66" fmla="*/ 15404 w 107"/>
                <a:gd name="T67" fmla="*/ 27948 h 96"/>
                <a:gd name="T68" fmla="*/ 23898 w 107"/>
                <a:gd name="T69" fmla="*/ 8417 h 9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7" h="96">
                  <a:moveTo>
                    <a:pt x="15" y="96"/>
                  </a:moveTo>
                  <a:cubicBezTo>
                    <a:pt x="19" y="96"/>
                    <a:pt x="25" y="96"/>
                    <a:pt x="33" y="96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28" y="92"/>
                    <a:pt x="25" y="92"/>
                    <a:pt x="24" y="92"/>
                  </a:cubicBezTo>
                  <a:cubicBezTo>
                    <a:pt x="22" y="91"/>
                    <a:pt x="22" y="91"/>
                    <a:pt x="21" y="90"/>
                  </a:cubicBezTo>
                  <a:cubicBezTo>
                    <a:pt x="21" y="90"/>
                    <a:pt x="21" y="89"/>
                    <a:pt x="21" y="89"/>
                  </a:cubicBezTo>
                  <a:cubicBezTo>
                    <a:pt x="21" y="87"/>
                    <a:pt x="21" y="85"/>
                    <a:pt x="23" y="82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81" y="87"/>
                    <a:pt x="81" y="88"/>
                    <a:pt x="81" y="89"/>
                  </a:cubicBezTo>
                  <a:cubicBezTo>
                    <a:pt x="81" y="90"/>
                    <a:pt x="81" y="90"/>
                    <a:pt x="80" y="91"/>
                  </a:cubicBezTo>
                  <a:cubicBezTo>
                    <a:pt x="80" y="91"/>
                    <a:pt x="79" y="91"/>
                    <a:pt x="78" y="92"/>
                  </a:cubicBezTo>
                  <a:cubicBezTo>
                    <a:pt x="77" y="92"/>
                    <a:pt x="74" y="92"/>
                    <a:pt x="68" y="92"/>
                  </a:cubicBezTo>
                  <a:cubicBezTo>
                    <a:pt x="68" y="96"/>
                    <a:pt x="68" y="96"/>
                    <a:pt x="68" y="96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4" y="96"/>
                    <a:pt x="99" y="96"/>
                    <a:pt x="107" y="96"/>
                  </a:cubicBezTo>
                  <a:cubicBezTo>
                    <a:pt x="107" y="92"/>
                    <a:pt x="107" y="92"/>
                    <a:pt x="107" y="92"/>
                  </a:cubicBezTo>
                  <a:cubicBezTo>
                    <a:pt x="103" y="92"/>
                    <a:pt x="100" y="92"/>
                    <a:pt x="99" y="91"/>
                  </a:cubicBezTo>
                  <a:cubicBezTo>
                    <a:pt x="98" y="91"/>
                    <a:pt x="97" y="90"/>
                    <a:pt x="96" y="88"/>
                  </a:cubicBezTo>
                  <a:cubicBezTo>
                    <a:pt x="95" y="85"/>
                    <a:pt x="92" y="79"/>
                    <a:pt x="87" y="68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14"/>
                    <a:pt x="42" y="24"/>
                    <a:pt x="40" y="28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17" y="77"/>
                    <a:pt x="13" y="83"/>
                    <a:pt x="13" y="85"/>
                  </a:cubicBezTo>
                  <a:cubicBezTo>
                    <a:pt x="11" y="88"/>
                    <a:pt x="10" y="90"/>
                    <a:pt x="9" y="90"/>
                  </a:cubicBezTo>
                  <a:cubicBezTo>
                    <a:pt x="8" y="91"/>
                    <a:pt x="8" y="91"/>
                    <a:pt x="7" y="92"/>
                  </a:cubicBezTo>
                  <a:cubicBezTo>
                    <a:pt x="6" y="92"/>
                    <a:pt x="3" y="92"/>
                    <a:pt x="0" y="9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5" y="96"/>
                    <a:pt x="10" y="96"/>
                    <a:pt x="15" y="96"/>
                  </a:cubicBezTo>
                  <a:close/>
                  <a:moveTo>
                    <a:pt x="51" y="18"/>
                  </a:moveTo>
                  <a:cubicBezTo>
                    <a:pt x="68" y="59"/>
                    <a:pt x="68" y="59"/>
                    <a:pt x="68" y="59"/>
                  </a:cubicBezTo>
                  <a:cubicBezTo>
                    <a:pt x="33" y="59"/>
                    <a:pt x="33" y="59"/>
                    <a:pt x="33" y="59"/>
                  </a:cubicBezTo>
                  <a:lnTo>
                    <a:pt x="51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28"/>
            <p:cNvSpPr>
              <a:spLocks/>
            </p:cNvSpPr>
            <p:nvPr/>
          </p:nvSpPr>
          <p:spPr bwMode="auto">
            <a:xfrm>
              <a:off x="3703" y="740"/>
              <a:ext cx="163" cy="147"/>
            </a:xfrm>
            <a:custGeom>
              <a:avLst/>
              <a:gdLst>
                <a:gd name="T0" fmla="*/ 36504 w 105"/>
                <a:gd name="T1" fmla="*/ 6479 h 95"/>
                <a:gd name="T2" fmla="*/ 38584 w 105"/>
                <a:gd name="T3" fmla="*/ 3163 h 95"/>
                <a:gd name="T4" fmla="*/ 37630 w 105"/>
                <a:gd name="T5" fmla="*/ 2287 h 95"/>
                <a:gd name="T6" fmla="*/ 33086 w 105"/>
                <a:gd name="T7" fmla="*/ 1749 h 95"/>
                <a:gd name="T8" fmla="*/ 33086 w 105"/>
                <a:gd name="T9" fmla="*/ 0 h 95"/>
                <a:gd name="T10" fmla="*/ 41821 w 105"/>
                <a:gd name="T11" fmla="*/ 0 h 95"/>
                <a:gd name="T12" fmla="*/ 49583 w 105"/>
                <a:gd name="T13" fmla="*/ 0 h 95"/>
                <a:gd name="T14" fmla="*/ 49583 w 105"/>
                <a:gd name="T15" fmla="*/ 1749 h 95"/>
                <a:gd name="T16" fmla="*/ 45303 w 105"/>
                <a:gd name="T17" fmla="*/ 2287 h 95"/>
                <a:gd name="T18" fmla="*/ 43580 w 105"/>
                <a:gd name="T19" fmla="*/ 3163 h 95"/>
                <a:gd name="T20" fmla="*/ 41149 w 105"/>
                <a:gd name="T21" fmla="*/ 5848 h 95"/>
                <a:gd name="T22" fmla="*/ 30885 w 105"/>
                <a:gd name="T23" fmla="*/ 19588 h 95"/>
                <a:gd name="T24" fmla="*/ 28073 w 105"/>
                <a:gd name="T25" fmla="*/ 24453 h 95"/>
                <a:gd name="T26" fmla="*/ 28073 w 105"/>
                <a:gd name="T27" fmla="*/ 26188 h 95"/>
                <a:gd name="T28" fmla="*/ 28073 w 105"/>
                <a:gd name="T29" fmla="*/ 28280 h 95"/>
                <a:gd name="T30" fmla="*/ 28073 w 105"/>
                <a:gd name="T31" fmla="*/ 36403 h 95"/>
                <a:gd name="T32" fmla="*/ 28270 w 105"/>
                <a:gd name="T33" fmla="*/ 40292 h 95"/>
                <a:gd name="T34" fmla="*/ 29741 w 105"/>
                <a:gd name="T35" fmla="*/ 40522 h 95"/>
                <a:gd name="T36" fmla="*/ 34305 w 105"/>
                <a:gd name="T37" fmla="*/ 40984 h 95"/>
                <a:gd name="T38" fmla="*/ 34305 w 105"/>
                <a:gd name="T39" fmla="*/ 42732 h 95"/>
                <a:gd name="T40" fmla="*/ 24855 w 105"/>
                <a:gd name="T41" fmla="*/ 42732 h 95"/>
                <a:gd name="T42" fmla="*/ 15274 w 105"/>
                <a:gd name="T43" fmla="*/ 42732 h 95"/>
                <a:gd name="T44" fmla="*/ 15274 w 105"/>
                <a:gd name="T45" fmla="*/ 40984 h 95"/>
                <a:gd name="T46" fmla="*/ 19832 w 105"/>
                <a:gd name="T47" fmla="*/ 40522 h 95"/>
                <a:gd name="T48" fmla="*/ 20774 w 105"/>
                <a:gd name="T49" fmla="*/ 40292 h 95"/>
                <a:gd name="T50" fmla="*/ 21313 w 105"/>
                <a:gd name="T51" fmla="*/ 37141 h 95"/>
                <a:gd name="T52" fmla="*/ 21511 w 105"/>
                <a:gd name="T53" fmla="*/ 28280 h 95"/>
                <a:gd name="T54" fmla="*/ 21511 w 105"/>
                <a:gd name="T55" fmla="*/ 25450 h 95"/>
                <a:gd name="T56" fmla="*/ 20313 w 105"/>
                <a:gd name="T57" fmla="*/ 22400 h 95"/>
                <a:gd name="T58" fmla="*/ 16423 w 105"/>
                <a:gd name="T59" fmla="*/ 17546 h 95"/>
                <a:gd name="T60" fmla="*/ 7801 w 105"/>
                <a:gd name="T61" fmla="*/ 5848 h 95"/>
                <a:gd name="T62" fmla="*/ 6056 w 105"/>
                <a:gd name="T63" fmla="*/ 3163 h 95"/>
                <a:gd name="T64" fmla="*/ 4280 w 105"/>
                <a:gd name="T65" fmla="*/ 2287 h 95"/>
                <a:gd name="T66" fmla="*/ 0 w 105"/>
                <a:gd name="T67" fmla="*/ 1749 h 95"/>
                <a:gd name="T68" fmla="*/ 0 w 105"/>
                <a:gd name="T69" fmla="*/ 0 h 95"/>
                <a:gd name="T70" fmla="*/ 7801 w 105"/>
                <a:gd name="T71" fmla="*/ 0 h 95"/>
                <a:gd name="T72" fmla="*/ 20313 w 105"/>
                <a:gd name="T73" fmla="*/ 0 h 95"/>
                <a:gd name="T74" fmla="*/ 20313 w 105"/>
                <a:gd name="T75" fmla="*/ 1749 h 95"/>
                <a:gd name="T76" fmla="*/ 15274 w 105"/>
                <a:gd name="T77" fmla="*/ 2287 h 95"/>
                <a:gd name="T78" fmla="*/ 14235 w 105"/>
                <a:gd name="T79" fmla="*/ 3163 h 95"/>
                <a:gd name="T80" fmla="*/ 16011 w 105"/>
                <a:gd name="T81" fmla="*/ 6479 h 95"/>
                <a:gd name="T82" fmla="*/ 25872 w 105"/>
                <a:gd name="T83" fmla="*/ 21666 h 95"/>
                <a:gd name="T84" fmla="*/ 36504 w 105"/>
                <a:gd name="T85" fmla="*/ 6479 h 9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5" h="95">
                  <a:moveTo>
                    <a:pt x="77" y="14"/>
                  </a:moveTo>
                  <a:cubicBezTo>
                    <a:pt x="80" y="10"/>
                    <a:pt x="82" y="7"/>
                    <a:pt x="82" y="7"/>
                  </a:cubicBezTo>
                  <a:cubicBezTo>
                    <a:pt x="82" y="6"/>
                    <a:pt x="81" y="5"/>
                    <a:pt x="80" y="5"/>
                  </a:cubicBezTo>
                  <a:cubicBezTo>
                    <a:pt x="79" y="5"/>
                    <a:pt x="75" y="4"/>
                    <a:pt x="70" y="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9" y="0"/>
                    <a:pt x="84" y="0"/>
                    <a:pt x="89" y="0"/>
                  </a:cubicBezTo>
                  <a:cubicBezTo>
                    <a:pt x="93" y="0"/>
                    <a:pt x="96" y="0"/>
                    <a:pt x="105" y="0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0" y="4"/>
                    <a:pt x="97" y="5"/>
                    <a:pt x="96" y="5"/>
                  </a:cubicBezTo>
                  <a:cubicBezTo>
                    <a:pt x="95" y="5"/>
                    <a:pt x="93" y="6"/>
                    <a:pt x="92" y="7"/>
                  </a:cubicBezTo>
                  <a:cubicBezTo>
                    <a:pt x="91" y="7"/>
                    <a:pt x="89" y="10"/>
                    <a:pt x="87" y="1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2" y="49"/>
                    <a:pt x="60" y="53"/>
                    <a:pt x="59" y="54"/>
                  </a:cubicBezTo>
                  <a:cubicBezTo>
                    <a:pt x="59" y="56"/>
                    <a:pt x="59" y="57"/>
                    <a:pt x="59" y="58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9" y="69"/>
                    <a:pt x="59" y="75"/>
                    <a:pt x="59" y="81"/>
                  </a:cubicBezTo>
                  <a:cubicBezTo>
                    <a:pt x="59" y="85"/>
                    <a:pt x="60" y="88"/>
                    <a:pt x="60" y="89"/>
                  </a:cubicBezTo>
                  <a:cubicBezTo>
                    <a:pt x="61" y="89"/>
                    <a:pt x="61" y="90"/>
                    <a:pt x="63" y="90"/>
                  </a:cubicBezTo>
                  <a:cubicBezTo>
                    <a:pt x="64" y="91"/>
                    <a:pt x="67" y="91"/>
                    <a:pt x="73" y="91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65" y="95"/>
                    <a:pt x="58" y="95"/>
                    <a:pt x="53" y="95"/>
                  </a:cubicBezTo>
                  <a:cubicBezTo>
                    <a:pt x="47" y="95"/>
                    <a:pt x="40" y="95"/>
                    <a:pt x="32" y="9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7" y="91"/>
                    <a:pt x="40" y="91"/>
                    <a:pt x="42" y="90"/>
                  </a:cubicBezTo>
                  <a:cubicBezTo>
                    <a:pt x="43" y="90"/>
                    <a:pt x="44" y="90"/>
                    <a:pt x="44" y="89"/>
                  </a:cubicBezTo>
                  <a:cubicBezTo>
                    <a:pt x="45" y="88"/>
                    <a:pt x="45" y="86"/>
                    <a:pt x="45" y="82"/>
                  </a:cubicBezTo>
                  <a:cubicBezTo>
                    <a:pt x="45" y="81"/>
                    <a:pt x="45" y="75"/>
                    <a:pt x="46" y="63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4"/>
                    <a:pt x="44" y="52"/>
                    <a:pt x="43" y="50"/>
                  </a:cubicBezTo>
                  <a:cubicBezTo>
                    <a:pt x="42" y="49"/>
                    <a:pt x="40" y="45"/>
                    <a:pt x="35" y="39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5" y="10"/>
                    <a:pt x="14" y="7"/>
                    <a:pt x="13" y="7"/>
                  </a:cubicBezTo>
                  <a:cubicBezTo>
                    <a:pt x="12" y="6"/>
                    <a:pt x="10" y="5"/>
                    <a:pt x="9" y="5"/>
                  </a:cubicBezTo>
                  <a:cubicBezTo>
                    <a:pt x="8" y="5"/>
                    <a:pt x="6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12" y="0"/>
                    <a:pt x="17" y="0"/>
                  </a:cubicBezTo>
                  <a:cubicBezTo>
                    <a:pt x="22" y="0"/>
                    <a:pt x="34" y="0"/>
                    <a:pt x="43" y="0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38" y="4"/>
                    <a:pt x="33" y="5"/>
                    <a:pt x="32" y="5"/>
                  </a:cubicBezTo>
                  <a:cubicBezTo>
                    <a:pt x="31" y="5"/>
                    <a:pt x="30" y="6"/>
                    <a:pt x="30" y="7"/>
                  </a:cubicBezTo>
                  <a:cubicBezTo>
                    <a:pt x="30" y="7"/>
                    <a:pt x="31" y="10"/>
                    <a:pt x="34" y="14"/>
                  </a:cubicBezTo>
                  <a:cubicBezTo>
                    <a:pt x="55" y="48"/>
                    <a:pt x="55" y="48"/>
                    <a:pt x="55" y="48"/>
                  </a:cubicBezTo>
                  <a:lnTo>
                    <a:pt x="77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29"/>
            <p:cNvSpPr>
              <a:spLocks noEditPoints="1"/>
            </p:cNvSpPr>
            <p:nvPr/>
          </p:nvSpPr>
          <p:spPr bwMode="auto">
            <a:xfrm>
              <a:off x="3860" y="737"/>
              <a:ext cx="164" cy="154"/>
            </a:xfrm>
            <a:custGeom>
              <a:avLst/>
              <a:gdLst>
                <a:gd name="T0" fmla="*/ 8469 w 106"/>
                <a:gd name="T1" fmla="*/ 11625 h 99"/>
                <a:gd name="T2" fmla="*/ 13810 w 106"/>
                <a:gd name="T3" fmla="*/ 5070 h 99"/>
                <a:gd name="T4" fmla="*/ 22937 w 106"/>
                <a:gd name="T5" fmla="*/ 2508 h 99"/>
                <a:gd name="T6" fmla="*/ 29709 w 106"/>
                <a:gd name="T7" fmla="*/ 3901 h 99"/>
                <a:gd name="T8" fmla="*/ 34443 w 106"/>
                <a:gd name="T9" fmla="*/ 6228 h 99"/>
                <a:gd name="T10" fmla="*/ 37802 w 106"/>
                <a:gd name="T11" fmla="*/ 10183 h 99"/>
                <a:gd name="T12" fmla="*/ 39530 w 106"/>
                <a:gd name="T13" fmla="*/ 15070 h 99"/>
                <a:gd name="T14" fmla="*/ 40929 w 106"/>
                <a:gd name="T15" fmla="*/ 24640 h 99"/>
                <a:gd name="T16" fmla="*/ 39334 w 106"/>
                <a:gd name="T17" fmla="*/ 35529 h 99"/>
                <a:gd name="T18" fmla="*/ 33716 w 106"/>
                <a:gd name="T19" fmla="*/ 42719 h 99"/>
                <a:gd name="T20" fmla="*/ 24852 w 106"/>
                <a:gd name="T21" fmla="*/ 45424 h 99"/>
                <a:gd name="T22" fmla="*/ 18119 w 106"/>
                <a:gd name="T23" fmla="*/ 44358 h 99"/>
                <a:gd name="T24" fmla="*/ 12639 w 106"/>
                <a:gd name="T25" fmla="*/ 39989 h 99"/>
                <a:gd name="T26" fmla="*/ 8469 w 106"/>
                <a:gd name="T27" fmla="*/ 33281 h 99"/>
                <a:gd name="T28" fmla="*/ 7323 w 106"/>
                <a:gd name="T29" fmla="*/ 27726 h 99"/>
                <a:gd name="T30" fmla="*/ 6432 w 106"/>
                <a:gd name="T31" fmla="*/ 21904 h 99"/>
                <a:gd name="T32" fmla="*/ 8469 w 106"/>
                <a:gd name="T33" fmla="*/ 11625 h 99"/>
                <a:gd name="T34" fmla="*/ 1478 w 106"/>
                <a:gd name="T35" fmla="*/ 33281 h 99"/>
                <a:gd name="T36" fmla="*/ 5769 w 106"/>
                <a:gd name="T37" fmla="*/ 41823 h 99"/>
                <a:gd name="T38" fmla="*/ 13103 w 106"/>
                <a:gd name="T39" fmla="*/ 46643 h 99"/>
                <a:gd name="T40" fmla="*/ 22389 w 106"/>
                <a:gd name="T41" fmla="*/ 48090 h 99"/>
                <a:gd name="T42" fmla="*/ 40488 w 106"/>
                <a:gd name="T43" fmla="*/ 40903 h 99"/>
                <a:gd name="T44" fmla="*/ 47812 w 106"/>
                <a:gd name="T45" fmla="*/ 22489 h 99"/>
                <a:gd name="T46" fmla="*/ 47155 w 106"/>
                <a:gd name="T47" fmla="*/ 15840 h 99"/>
                <a:gd name="T48" fmla="*/ 45369 w 106"/>
                <a:gd name="T49" fmla="*/ 10624 h 99"/>
                <a:gd name="T50" fmla="*/ 40929 w 106"/>
                <a:gd name="T51" fmla="*/ 5121 h 99"/>
                <a:gd name="T52" fmla="*/ 33716 w 106"/>
                <a:gd name="T53" fmla="*/ 1612 h 99"/>
                <a:gd name="T54" fmla="*/ 24433 w 106"/>
                <a:gd name="T55" fmla="*/ 0 h 99"/>
                <a:gd name="T56" fmla="*/ 14471 w 106"/>
                <a:gd name="T57" fmla="*/ 1612 h 99"/>
                <a:gd name="T58" fmla="*/ 6432 w 106"/>
                <a:gd name="T59" fmla="*/ 6830 h 99"/>
                <a:gd name="T60" fmla="*/ 1478 w 106"/>
                <a:gd name="T61" fmla="*/ 14683 h 99"/>
                <a:gd name="T62" fmla="*/ 0 w 106"/>
                <a:gd name="T63" fmla="*/ 24200 h 99"/>
                <a:gd name="T64" fmla="*/ 1478 w 106"/>
                <a:gd name="T65" fmla="*/ 33281 h 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06" h="99">
                  <a:moveTo>
                    <a:pt x="19" y="24"/>
                  </a:moveTo>
                  <a:cubicBezTo>
                    <a:pt x="22" y="18"/>
                    <a:pt x="26" y="13"/>
                    <a:pt x="31" y="10"/>
                  </a:cubicBezTo>
                  <a:cubicBezTo>
                    <a:pt x="37" y="7"/>
                    <a:pt x="44" y="5"/>
                    <a:pt x="51" y="5"/>
                  </a:cubicBezTo>
                  <a:cubicBezTo>
                    <a:pt x="56" y="5"/>
                    <a:pt x="61" y="6"/>
                    <a:pt x="66" y="8"/>
                  </a:cubicBezTo>
                  <a:cubicBezTo>
                    <a:pt x="70" y="9"/>
                    <a:pt x="74" y="11"/>
                    <a:pt x="76" y="13"/>
                  </a:cubicBezTo>
                  <a:cubicBezTo>
                    <a:pt x="79" y="16"/>
                    <a:pt x="82" y="18"/>
                    <a:pt x="84" y="21"/>
                  </a:cubicBezTo>
                  <a:cubicBezTo>
                    <a:pt x="86" y="24"/>
                    <a:pt x="87" y="27"/>
                    <a:pt x="88" y="31"/>
                  </a:cubicBezTo>
                  <a:cubicBezTo>
                    <a:pt x="90" y="37"/>
                    <a:pt x="91" y="44"/>
                    <a:pt x="91" y="51"/>
                  </a:cubicBezTo>
                  <a:cubicBezTo>
                    <a:pt x="91" y="59"/>
                    <a:pt x="90" y="67"/>
                    <a:pt x="87" y="73"/>
                  </a:cubicBezTo>
                  <a:cubicBezTo>
                    <a:pt x="85" y="79"/>
                    <a:pt x="80" y="84"/>
                    <a:pt x="75" y="88"/>
                  </a:cubicBezTo>
                  <a:cubicBezTo>
                    <a:pt x="69" y="91"/>
                    <a:pt x="63" y="93"/>
                    <a:pt x="55" y="93"/>
                  </a:cubicBezTo>
                  <a:cubicBezTo>
                    <a:pt x="50" y="93"/>
                    <a:pt x="45" y="92"/>
                    <a:pt x="40" y="91"/>
                  </a:cubicBezTo>
                  <a:cubicBezTo>
                    <a:pt x="36" y="89"/>
                    <a:pt x="32" y="86"/>
                    <a:pt x="28" y="82"/>
                  </a:cubicBezTo>
                  <a:cubicBezTo>
                    <a:pt x="24" y="79"/>
                    <a:pt x="21" y="74"/>
                    <a:pt x="19" y="69"/>
                  </a:cubicBezTo>
                  <a:cubicBezTo>
                    <a:pt x="18" y="66"/>
                    <a:pt x="17" y="62"/>
                    <a:pt x="16" y="57"/>
                  </a:cubicBezTo>
                  <a:cubicBezTo>
                    <a:pt x="15" y="53"/>
                    <a:pt x="14" y="49"/>
                    <a:pt x="14" y="45"/>
                  </a:cubicBezTo>
                  <a:cubicBezTo>
                    <a:pt x="14" y="37"/>
                    <a:pt x="16" y="30"/>
                    <a:pt x="19" y="24"/>
                  </a:cubicBezTo>
                  <a:close/>
                  <a:moveTo>
                    <a:pt x="3" y="69"/>
                  </a:moveTo>
                  <a:cubicBezTo>
                    <a:pt x="5" y="76"/>
                    <a:pt x="9" y="81"/>
                    <a:pt x="13" y="86"/>
                  </a:cubicBezTo>
                  <a:cubicBezTo>
                    <a:pt x="18" y="90"/>
                    <a:pt x="23" y="94"/>
                    <a:pt x="29" y="96"/>
                  </a:cubicBezTo>
                  <a:cubicBezTo>
                    <a:pt x="36" y="98"/>
                    <a:pt x="43" y="99"/>
                    <a:pt x="50" y="99"/>
                  </a:cubicBezTo>
                  <a:cubicBezTo>
                    <a:pt x="66" y="99"/>
                    <a:pt x="80" y="94"/>
                    <a:pt x="90" y="84"/>
                  </a:cubicBezTo>
                  <a:cubicBezTo>
                    <a:pt x="101" y="74"/>
                    <a:pt x="106" y="62"/>
                    <a:pt x="106" y="46"/>
                  </a:cubicBezTo>
                  <a:cubicBezTo>
                    <a:pt x="106" y="42"/>
                    <a:pt x="106" y="37"/>
                    <a:pt x="105" y="33"/>
                  </a:cubicBezTo>
                  <a:cubicBezTo>
                    <a:pt x="104" y="29"/>
                    <a:pt x="102" y="25"/>
                    <a:pt x="101" y="22"/>
                  </a:cubicBezTo>
                  <a:cubicBezTo>
                    <a:pt x="98" y="18"/>
                    <a:pt x="95" y="15"/>
                    <a:pt x="91" y="11"/>
                  </a:cubicBezTo>
                  <a:cubicBezTo>
                    <a:pt x="87" y="8"/>
                    <a:pt x="82" y="5"/>
                    <a:pt x="75" y="3"/>
                  </a:cubicBezTo>
                  <a:cubicBezTo>
                    <a:pt x="69" y="1"/>
                    <a:pt x="62" y="0"/>
                    <a:pt x="54" y="0"/>
                  </a:cubicBezTo>
                  <a:cubicBezTo>
                    <a:pt x="46" y="0"/>
                    <a:pt x="38" y="1"/>
                    <a:pt x="32" y="3"/>
                  </a:cubicBezTo>
                  <a:cubicBezTo>
                    <a:pt x="25" y="6"/>
                    <a:pt x="19" y="9"/>
                    <a:pt x="14" y="14"/>
                  </a:cubicBezTo>
                  <a:cubicBezTo>
                    <a:pt x="9" y="19"/>
                    <a:pt x="5" y="24"/>
                    <a:pt x="3" y="30"/>
                  </a:cubicBezTo>
                  <a:cubicBezTo>
                    <a:pt x="1" y="36"/>
                    <a:pt x="0" y="43"/>
                    <a:pt x="0" y="50"/>
                  </a:cubicBezTo>
                  <a:cubicBezTo>
                    <a:pt x="0" y="56"/>
                    <a:pt x="1" y="63"/>
                    <a:pt x="3" y="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368" y="0"/>
            <a:ext cx="2807208" cy="1371600"/>
          </a:xfrm>
        </p:spPr>
        <p:txBody>
          <a:bodyPr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57200"/>
            <a:ext cx="4910328" cy="571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368" y="1371600"/>
            <a:ext cx="2807208" cy="4800600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4723C3-4E63-0E4E-B0FE-CF6472DD6855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806151-3CF8-8648-A090-A098682BF1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517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58813" y="0"/>
            <a:ext cx="7826375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58813" y="1371600"/>
            <a:ext cx="782637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22860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5188" y="6529388"/>
            <a:ext cx="658812" cy="109537"/>
          </a:xfrm>
          <a:prstGeom prst="rect">
            <a:avLst/>
          </a:prstGeom>
        </p:spPr>
        <p:txBody>
          <a:bodyPr vert="horz" lIns="91440" tIns="0" rIns="91440" bIns="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7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B7EB0A4-684F-FC4B-BEC7-26C1DB6C8DFA}" type="datetimeFigureOut">
              <a:rPr lang="en-US"/>
              <a:pPr>
                <a:defRPr/>
              </a:pPr>
              <a:t>12/29/12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4375" y="6172200"/>
            <a:ext cx="6510338" cy="457200"/>
          </a:xfrm>
          <a:prstGeom prst="rect">
            <a:avLst/>
          </a:prstGeom>
        </p:spPr>
        <p:txBody>
          <a:bodyPr vert="horz" lIns="0" tIns="45720" rIns="0" bIns="0" rtlCol="0" anchor="t" anchorCtr="0"/>
          <a:lstStyle>
            <a:lvl1pPr algn="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5188" y="6931025"/>
            <a:ext cx="658812" cy="1095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DE71F70-5BF9-FF49-98DA-7017A5F5F2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010400" y="6657975"/>
            <a:ext cx="2133600" cy="2000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00" dirty="0" smtClean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©2012 MFMER  |  slide-</a:t>
            </a:r>
            <a:fld id="{9DA6E3F2-108F-F44F-8DD4-551B0A5E4301}" type="slidenum">
              <a:rPr lang="en-US" sz="700" smtClean="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700" dirty="0" smtClean="0">
              <a:solidFill>
                <a:schemeClr val="bg2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1" r:id="rId1"/>
    <p:sldLayoutId id="2147484042" r:id="rId2"/>
    <p:sldLayoutId id="2147484043" r:id="rId3"/>
    <p:sldLayoutId id="2147484044" r:id="rId4"/>
    <p:sldLayoutId id="2147484045" r:id="rId5"/>
    <p:sldLayoutId id="2147484046" r:id="rId6"/>
    <p:sldLayoutId id="2147484047" r:id="rId7"/>
    <p:sldLayoutId id="2147484048" r:id="rId8"/>
    <p:sldLayoutId id="2147484049" r:id="rId9"/>
    <p:sldLayoutId id="2147484050" r:id="rId10"/>
    <p:sldLayoutId id="2147484051" r:id="rId11"/>
    <p:sldLayoutId id="2147484039" r:id="rId12"/>
    <p:sldLayoutId id="2147484040" r:id="rId1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5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92150" indent="-234950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rgbClr val="4E94FF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rgbClr val="4E94FF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rgbClr val="4E94FF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rgbClr val="4E94FF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informatics.mayo.edu/cts2/services/mat/valuesets" TargetMode="Externa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7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informatics.mayo.edu/cts2/rest/valuesets" TargetMode="Externa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://informatics.mayo.edu/cts2/services/bioportal-rdf/valuesets" TargetMode="Externa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informatics.mayo.edu/vsmc" TargetMode="Externa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9.png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ts2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://informatics.mayo.edu/cts2widgets/widgets.html" TargetMode="Externa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informatics.mayo.edu/cts2/rest/valueset/ECGF" TargetMode="Externa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://informatics.mayo.edu/cts2/rest/valueset/skos" TargetMode="Externa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fiddle.net/coryendle/n9bWF/" TargetMode="Externa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://informatics.mayo.edu/cts2/services/phinvads/valuesets?maxtoreturn=100" TargetMode="Externa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services/phinvads/valueset/PHVS_BirthCountry_CDC/resolution" TargetMode="Externa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fiddle.net/coryendle/bhTaD/" TargetMode="Externa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ioontology.org/wiki/index.php/CTS2_RDF_Plugin" TargetMode="External"/><Relationship Id="rId4" Type="http://schemas.openxmlformats.org/officeDocument/2006/relationships/hyperlink" Target="http://informatics.mayo.edu/cts2/index.php/REST" TargetMode="External"/><Relationship Id="rId5" Type="http://schemas.openxmlformats.org/officeDocument/2006/relationships/hyperlink" Target="https://github.com/hsbauer/cts2-example-service/archive/master.zip" TargetMode="External"/><Relationship Id="rId6" Type="http://schemas.openxmlformats.org/officeDocument/2006/relationships/hyperlink" Target="http://informatics.mayo.edu/cts2/framework/downloads/cts2framework-standalone.jar" TargetMode="External"/><Relationship Id="rId7" Type="http://schemas.openxmlformats.org/officeDocument/2006/relationships/hyperlink" Target="http://www.mysql.com/downloads/mysql/5.1.html" TargetMode="External"/><Relationship Id="rId8" Type="http://schemas.openxmlformats.org/officeDocument/2006/relationships/hyperlink" Target="http://maven.apache.org/download.html" TargetMode="External"/><Relationship Id="rId9" Type="http://schemas.openxmlformats.org/officeDocument/2006/relationships/hyperlink" Target="http://www.eclipse.org/downloads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bioontology.org/wiki/index.php/CTS2_BioPortal_wrapper_summary" TargetMode="Externa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hyperlink" Target="http://informatics.mayo.edu/cts2/services/bioportal-rdf/valuesets" TargetMode="External"/><Relationship Id="rId4" Type="http://schemas.openxmlformats.org/officeDocument/2006/relationships/hyperlink" Target="http://sparql.bioontology.org/" TargetMode="External"/><Relationship Id="rId5" Type="http://schemas.openxmlformats.org/officeDocument/2006/relationships/hyperlink" Target="https://informatics.mayo.edu/cts2/services/mat/valuesets" TargetMode="External"/><Relationship Id="rId6" Type="http://schemas.openxmlformats.org/officeDocument/2006/relationships/hyperlink" Target="https://informatics.mayo.edu/vsmc" TargetMode="External"/><Relationship Id="rId7" Type="http://schemas.openxmlformats.org/officeDocument/2006/relationships/hyperlink" Target="http://www.phenotypeportal.org/" TargetMode="External"/><Relationship Id="rId8" Type="http://schemas.openxmlformats.org/officeDocument/2006/relationships/hyperlink" Target="http://informatics.mayo.edu/cts2widgets/widget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valuesets" TargetMode="Externa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ts2/cts2autocomplete" TargetMode="External"/><Relationship Id="rId4" Type="http://schemas.openxmlformats.org/officeDocument/2006/relationships/hyperlink" Target="https://github.com/cts2/cts2tooltip" TargetMode="External"/><Relationship Id="rId5" Type="http://schemas.openxmlformats.org/officeDocument/2006/relationships/hyperlink" Target="https://github.com/cts2/cts2dropdown" TargetMode="External"/><Relationship Id="rId6" Type="http://schemas.openxmlformats.org/officeDocument/2006/relationships/hyperlink" Target="http://jqueryui.com/" TargetMode="External"/><Relationship Id="rId7" Type="http://schemas.openxmlformats.org/officeDocument/2006/relationships/hyperlink" Target="http://jsfiddle.net/coryendle/n9bWF/" TargetMode="External"/><Relationship Id="rId8" Type="http://schemas.openxmlformats.org/officeDocument/2006/relationships/hyperlink" Target="http://jsfiddle.net/coryendle/dKjXs/" TargetMode="External"/><Relationship Id="rId9" Type="http://schemas.openxmlformats.org/officeDocument/2006/relationships/hyperlink" Target="http://jsfiddle.net/coryendle/bhTaD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ts2/" TargetMode="Externa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hsbauer/cts2-example-service/archive/master.zip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hsbauer/cts2-example-service/archive/master.zip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codesystems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informatics.mayo.edu/cts2/rest/codesystems?matchvalue=MDR&amp;filtercomponent=resourceName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codesystem/VANDF" TargetMode="Externa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codesystemversions" TargetMode="External"/><Relationship Id="rId3" Type="http://schemas.openxmlformats.org/officeDocument/2006/relationships/hyperlink" Target="http://informatics.mayo.edu/cts2/rest/codesystem/LNC/versions" TargetMode="Externa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5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codesystem/LNC/version/232" TargetMode="Externa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6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entities?matchvalue=swelling" TargetMode="External"/><Relationship Id="rId3" Type="http://schemas.openxmlformats.org/officeDocument/2006/relationships/hyperlink" Target="http://informatics.mayo.edu/cts2/rest/codesystem/LNC/version/232/entities?matchvalue=Cefoperazone" TargetMode="Externa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7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codesystem/LNC/version/232/entity/100-8" TargetMode="Externa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8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valuesets" TargetMode="External"/><Relationship Id="rId3" Type="http://schemas.openxmlformats.org/officeDocument/2006/relationships/image" Target="../media/image29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valueset/provenance" TargetMode="External"/><Relationship Id="rId3" Type="http://schemas.openxmlformats.org/officeDocument/2006/relationships/image" Target="../media/image31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valueset/provenance/resolution" TargetMode="Externa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informatics.mayo.edu/cts2/rest/resolvedvaluesets" TargetMode="Externa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valuesets" TargetMode="Externa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valuesets?matchvalue=Sequence&amp;format=json" TargetMode="Externa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_V3/index.php/Value_Set_REST_API_and_Implementation_Examples" TargetMode="Externa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valuesets" TargetMode="Externa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nformatics.mayo.edu/cts2/rest/valuesets" TargetMode="External"/><Relationship Id="rId3" Type="http://schemas.openxmlformats.org/officeDocument/2006/relationships/hyperlink" Target="http://markbucayan.appspot.com/xslt/index.html" TargetMode="Externa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CTS2 </a:t>
            </a:r>
            <a:r>
              <a:rPr lang="en-US" dirty="0" smtClean="0"/>
              <a:t>Development Framework Implementation</a:t>
            </a:r>
            <a:br>
              <a:rPr lang="en-US" dirty="0" smtClean="0"/>
            </a:br>
            <a:r>
              <a:rPr lang="en-US" sz="3200" dirty="0" smtClean="0">
                <a:solidFill>
                  <a:srgbClr val="FF0000"/>
                </a:solidFill>
              </a:rPr>
              <a:t>Technical Overview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Scott Bauer, Cory </a:t>
            </a:r>
            <a:r>
              <a:rPr lang="en-US" dirty="0" err="1" smtClean="0"/>
              <a:t>Endle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8813" y="4843463"/>
            <a:ext cx="7826375" cy="695325"/>
          </a:xfrm>
          <a:prstGeom prst="rect">
            <a:avLst/>
          </a:prstGeom>
        </p:spPr>
        <p:txBody>
          <a:bodyPr lIns="0" tIns="228600" rIns="0"/>
          <a:lstStyle>
            <a:lvl1pPr lvl="0" indent="0">
              <a:lnSpc>
                <a:spcPct val="90000"/>
              </a:lnSpc>
              <a:spcBef>
                <a:spcPts val="0"/>
              </a:spcBef>
              <a:buClr>
                <a:schemeClr val="tx2"/>
              </a:buClr>
              <a:buSzPct val="120000"/>
              <a:buFont typeface="Arial" pitchFamily="34" charset="0"/>
              <a:buNone/>
              <a:defRPr lang="en-US" smtClean="0">
                <a:solidFill>
                  <a:schemeClr val="accent5"/>
                </a:solidFill>
              </a:defRPr>
            </a:lvl1pPr>
            <a:lvl2pPr marL="800100" indent="-228600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120000"/>
              <a:buFont typeface="Arial" pitchFamily="34" charset="0"/>
              <a:buChar char="•"/>
              <a:defRPr lang="en-US" sz="2800" smtClean="0"/>
            </a:lvl2pPr>
            <a:lvl3pPr marL="1143000" indent="-228600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Font typeface="Arial" pitchFamily="34" charset="0"/>
              <a:buChar char="•"/>
              <a:defRPr lang="en-US" sz="2800" smtClean="0"/>
            </a:lvl3pPr>
            <a:lvl4pPr marL="1600200" indent="-228600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Font typeface="Arial" pitchFamily="34" charset="0"/>
              <a:buChar char="•"/>
              <a:defRPr lang="en-US" sz="2800" smtClean="0"/>
            </a:lvl4pPr>
            <a:lvl5pPr marL="2057400" indent="-228600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Font typeface="Arial" pitchFamily="34" charset="0"/>
              <a:buChar char="•"/>
              <a:defRPr lang="en-US" sz="2800" dirty="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fontAlgn="auto">
              <a:spcAft>
                <a:spcPts val="0"/>
              </a:spcAft>
              <a:defRPr/>
            </a:pPr>
            <a:r>
              <a:rPr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HL7 Working Group Meeting</a:t>
            </a:r>
          </a:p>
          <a:p>
            <a:pPr fontAlgn="auto">
              <a:spcAft>
                <a:spcPts val="0"/>
              </a:spcAft>
              <a:defRPr/>
            </a:pPr>
            <a:r>
              <a:rPr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January 13</a:t>
            </a:r>
            <a:r>
              <a:rPr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th</a:t>
            </a:r>
            <a:r>
              <a:rPr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 -18</a:t>
            </a:r>
            <a:r>
              <a:rPr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th</a:t>
            </a:r>
            <a:r>
              <a:rPr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, 2013</a:t>
            </a:r>
          </a:p>
        </p:txBody>
      </p:sp>
    </p:spTree>
    <p:extLst>
      <p:ext uri="{BB962C8B-B14F-4D97-AF65-F5344CB8AC3E}">
        <p14:creationId xmlns:p14="http://schemas.microsoft.com/office/powerpoint/2010/main" val="3330540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Modular Functionality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Implement / use what you need</a:t>
            </a: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Read </a:t>
            </a:r>
          </a:p>
          <a:p>
            <a:pPr eaLnBrk="1" hangingPunct="1"/>
            <a:r>
              <a:rPr lang="en-US" dirty="0">
                <a:latin typeface="Arial" charset="0"/>
              </a:rPr>
              <a:t>Query</a:t>
            </a:r>
          </a:p>
          <a:p>
            <a:pPr eaLnBrk="1" hangingPunct="1"/>
            <a:r>
              <a:rPr lang="en-US" dirty="0">
                <a:latin typeface="Arial" charset="0"/>
              </a:rPr>
              <a:t>Import</a:t>
            </a:r>
          </a:p>
          <a:p>
            <a:pPr eaLnBrk="1" hangingPunct="1"/>
            <a:r>
              <a:rPr lang="en-US" dirty="0">
                <a:latin typeface="Arial" charset="0"/>
              </a:rPr>
              <a:t>Export</a:t>
            </a:r>
          </a:p>
          <a:p>
            <a:pPr eaLnBrk="1" hangingPunct="1"/>
            <a:r>
              <a:rPr lang="en-US" dirty="0">
                <a:latin typeface="Arial" charset="0"/>
              </a:rPr>
              <a:t>Update</a:t>
            </a:r>
          </a:p>
          <a:p>
            <a:pPr eaLnBrk="1" hangingPunct="1"/>
            <a:r>
              <a:rPr lang="en-US" dirty="0">
                <a:latin typeface="Arial" charset="0"/>
              </a:rPr>
              <a:t>Maintenance</a:t>
            </a:r>
          </a:p>
          <a:p>
            <a:pPr eaLnBrk="1" hangingPunct="1"/>
            <a:r>
              <a:rPr lang="en-US" dirty="0">
                <a:latin typeface="Arial" charset="0"/>
              </a:rPr>
              <a:t>History</a:t>
            </a:r>
          </a:p>
          <a:p>
            <a:pPr eaLnBrk="1" hangingPunct="1"/>
            <a:r>
              <a:rPr lang="en-US" dirty="0">
                <a:latin typeface="Arial" charset="0"/>
              </a:rPr>
              <a:t>Temporal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Platform Independence: Python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the connection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conn = Connection("http://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informatics.mayo.edu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/cts2/rest")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reply =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conn.request_get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("/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valuesets?format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=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json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",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    headers={'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Accept':'application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/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json;q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=1.0'})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2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Platform </a:t>
            </a:r>
            <a:r>
              <a:rPr lang="en-US" sz="2800" dirty="0">
                <a:solidFill>
                  <a:srgbClr val="FF0000"/>
                </a:solidFill>
              </a:rPr>
              <a:t>Independence: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Test the response and print it: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if reply['headers']['status'] == '200':</a:t>
            </a:r>
          </a:p>
          <a:p>
            <a:pPr marL="0" indent="0">
              <a:buNone/>
            </a:pP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   print reply['body']</a:t>
            </a:r>
          </a:p>
          <a:p>
            <a:pPr marL="0" indent="0">
              <a:buNone/>
            </a:pP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   print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eval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(reply['body'])</a:t>
            </a:r>
          </a:p>
        </p:txBody>
      </p:sp>
    </p:spTree>
    <p:extLst>
      <p:ext uri="{BB962C8B-B14F-4D97-AF65-F5344CB8AC3E}">
        <p14:creationId xmlns:p14="http://schemas.microsoft.com/office/powerpoint/2010/main" val="419814021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Platform </a:t>
            </a:r>
            <a:r>
              <a:rPr lang="en-US" sz="2800" dirty="0">
                <a:solidFill>
                  <a:srgbClr val="FF0000"/>
                </a:solidFill>
              </a:rPr>
              <a:t>Independence: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Here is a short, self-contained script that does a search on value sets matching the word “Sequence”: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 smtClean="0">
                <a:solidFill>
                  <a:srgbClr val="2F7200"/>
                </a:solidFill>
                <a:latin typeface="Times"/>
                <a:cs typeface="Times"/>
              </a:rPr>
              <a:t>conn 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= Connection("http://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informatics.mayo.edu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/cts2/rest")</a:t>
            </a:r>
          </a:p>
          <a:p>
            <a:pPr marL="0" indent="0">
              <a:buNone/>
            </a:pP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print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conn.request_get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("/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valuesets?matchvalue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='Sequence'")['body']</a:t>
            </a:r>
          </a:p>
        </p:txBody>
      </p:sp>
    </p:spTree>
    <p:extLst>
      <p:ext uri="{BB962C8B-B14F-4D97-AF65-F5344CB8AC3E}">
        <p14:creationId xmlns:p14="http://schemas.microsoft.com/office/powerpoint/2010/main" val="392502459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Platform </a:t>
            </a:r>
            <a:r>
              <a:rPr lang="en-US" sz="2800" dirty="0">
                <a:solidFill>
                  <a:srgbClr val="FF0000"/>
                </a:solidFill>
              </a:rPr>
              <a:t>Independence: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Using a couple of integrated Python libraries you can also do authentication using https.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(Requires valid username </a:t>
            </a:r>
            <a:r>
              <a:rPr lang="en-US" smtClean="0"/>
              <a:t>and password)</a:t>
            </a:r>
            <a:endParaRPr lang="en-US" dirty="0"/>
          </a:p>
        </p:txBody>
      </p:sp>
      <p:pic>
        <p:nvPicPr>
          <p:cNvPr id="4" name="Picture 3" descr="Screen Shot 2012-12-07 at 9.26.5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0"/>
            <a:ext cx="9144000" cy="125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2604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Platform Independence: </a:t>
            </a:r>
            <a:r>
              <a:rPr lang="en-US" sz="2800" dirty="0" err="1" smtClean="0">
                <a:solidFill>
                  <a:srgbClr val="FF0000"/>
                </a:solidFill>
              </a:rPr>
              <a:t>Scala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Scala</a:t>
            </a:r>
            <a:r>
              <a:rPr lang="en-US" dirty="0" smtClean="0"/>
              <a:t> is a functional programming language that compiles to Java </a:t>
            </a:r>
            <a:r>
              <a:rPr lang="en-US" dirty="0" err="1" smtClean="0"/>
              <a:t>bytecode</a:t>
            </a:r>
            <a:endParaRPr lang="en-US" dirty="0" smtClean="0"/>
          </a:p>
          <a:p>
            <a:r>
              <a:rPr lang="en-US" dirty="0" smtClean="0"/>
              <a:t>As such it can reuse some of the same Java libraries used in the Java example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74247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Platform Independence: </a:t>
            </a:r>
            <a:r>
              <a:rPr lang="en-US" sz="2800" dirty="0" err="1" smtClean="0">
                <a:solidFill>
                  <a:srgbClr val="FF0000"/>
                </a:solidFill>
              </a:rPr>
              <a:t>Scala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Import Java http and </a:t>
            </a:r>
            <a:r>
              <a:rPr lang="en-US" dirty="0" err="1" smtClean="0"/>
              <a:t>Scala</a:t>
            </a:r>
            <a:r>
              <a:rPr lang="en-US" dirty="0" smtClean="0"/>
              <a:t> input/output libraries: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import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java.net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.{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HttpURLConnection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, URL}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import </a:t>
            </a:r>
            <a:r>
              <a:rPr lang="en-US" i="1" dirty="0" err="1" smtClean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io.Source</a:t>
            </a:r>
            <a:endParaRPr lang="en-US" i="1" dirty="0" smtClean="0">
              <a:solidFill>
                <a:schemeClr val="accent4">
                  <a:lumMod val="75000"/>
                </a:schemeClr>
              </a:solidFill>
              <a:latin typeface="Times"/>
              <a:cs typeface="Times"/>
            </a:endParaRPr>
          </a:p>
          <a:p>
            <a:pPr marL="0" indent="0">
              <a:buNone/>
            </a:pPr>
            <a:r>
              <a:rPr lang="en-US" dirty="0" smtClean="0">
                <a:latin typeface="Arial"/>
                <a:cs typeface="Arial"/>
              </a:rPr>
              <a:t>Create an executable </a:t>
            </a:r>
            <a:r>
              <a:rPr lang="en-US" dirty="0" err="1" smtClean="0">
                <a:latin typeface="Arial"/>
                <a:cs typeface="Arial"/>
              </a:rPr>
              <a:t>Scala</a:t>
            </a:r>
            <a:r>
              <a:rPr lang="en-US" dirty="0" smtClean="0">
                <a:latin typeface="Arial"/>
                <a:cs typeface="Arial"/>
              </a:rPr>
              <a:t> object: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object CTS2RestClient extends App</a:t>
            </a:r>
            <a:r>
              <a:rPr lang="en-US" i="1" dirty="0" smtClean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{</a:t>
            </a:r>
          </a:p>
          <a:p>
            <a:pPr marL="0" indent="0">
              <a:buNone/>
            </a:pPr>
            <a:r>
              <a:rPr lang="en-US" i="1" dirty="0" smtClean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}</a:t>
            </a:r>
            <a:endParaRPr lang="en-US" i="1" dirty="0">
              <a:solidFill>
                <a:schemeClr val="accent4">
                  <a:lumMod val="75000"/>
                </a:schemeClr>
              </a:solidFill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255375905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Platform Independence: </a:t>
            </a:r>
            <a:r>
              <a:rPr lang="en-US" sz="2800" dirty="0" err="1" smtClean="0">
                <a:solidFill>
                  <a:srgbClr val="FF0000"/>
                </a:solidFill>
              </a:rPr>
              <a:t>Scala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Add some code to connect to the service: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val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 connection =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    new URL("http://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informatics.mayo.edu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/cts2/rest/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valuesets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").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openConnection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().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asInstanceOf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[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HttpURLConnection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8652142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Platform Independence: </a:t>
            </a:r>
            <a:r>
              <a:rPr lang="en-US" sz="2800" dirty="0" err="1">
                <a:solidFill>
                  <a:srgbClr val="FF0000"/>
                </a:solidFill>
              </a:rPr>
              <a:t>Scala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Get the input Stream: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val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inputStream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=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connection.getInputStream</a:t>
            </a:r>
            <a:endParaRPr lang="en-US" i="1" dirty="0">
              <a:solidFill>
                <a:srgbClr val="2F7200"/>
              </a:solidFill>
              <a:latin typeface="Times"/>
              <a:cs typeface="Times"/>
            </a:endParaRPr>
          </a:p>
          <a:p>
            <a:pPr marL="0" indent="0">
              <a:buNone/>
            </a:pP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val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src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=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Source.fromInputStream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inputStream</a:t>
            </a:r>
            <a:r>
              <a:rPr lang="en-US" i="1" dirty="0" smtClean="0">
                <a:solidFill>
                  <a:srgbClr val="2F7200"/>
                </a:solidFill>
                <a:latin typeface="Times"/>
                <a:cs typeface="Times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Arial"/>
                <a:cs typeface="Arial"/>
              </a:rPr>
              <a:t>Print it out:</a:t>
            </a:r>
          </a:p>
          <a:p>
            <a:pPr marL="0" indent="0">
              <a:buNone/>
            </a:pPr>
            <a:r>
              <a:rPr lang="en-US" dirty="0">
                <a:solidFill>
                  <a:srgbClr val="2F7200"/>
                </a:solidFill>
                <a:latin typeface="Times"/>
                <a:cs typeface="Times"/>
              </a:rPr>
              <a:t>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src.getLines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().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foreach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println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0667460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Platform Independence: </a:t>
            </a:r>
            <a:r>
              <a:rPr lang="en-US" sz="2800" dirty="0" smtClean="0">
                <a:solidFill>
                  <a:srgbClr val="FF0000"/>
                </a:solidFill>
              </a:rPr>
              <a:t>Next Steps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Since output can be formatted to JSON, JavaScript is an obvious example </a:t>
            </a:r>
          </a:p>
          <a:p>
            <a:r>
              <a:rPr lang="en-US" dirty="0" smtClean="0"/>
              <a:t>This will be the subject of the next tutorial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62966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43200"/>
            <a:ext cx="7827264" cy="1371600"/>
          </a:xfrm>
        </p:spPr>
        <p:txBody>
          <a:bodyPr/>
          <a:lstStyle/>
          <a:p>
            <a:r>
              <a:rPr lang="en-US" dirty="0" smtClean="0"/>
              <a:t>CTS2 Development Framework Implementations</a:t>
            </a:r>
            <a:r>
              <a:rPr lang="en-US" dirty="0"/>
              <a:t>, Web Applications &amp; UI Widgets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Cory </a:t>
            </a:r>
            <a:r>
              <a:rPr lang="en-US" smtClean="0"/>
              <a:t>Endle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222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Every </a:t>
            </a:r>
            <a:r>
              <a:rPr lang="en-US" u="sng" dirty="0">
                <a:latin typeface="Arial" charset="0"/>
              </a:rPr>
              <a:t>Module</a:t>
            </a:r>
            <a:r>
              <a:rPr lang="en-US" dirty="0">
                <a:latin typeface="Arial" charset="0"/>
              </a:rPr>
              <a:t> Has</a:t>
            </a:r>
            <a:r>
              <a:rPr lang="en-US" dirty="0" smtClean="0">
                <a:latin typeface="Arial" charset="0"/>
              </a:rPr>
              <a:t>:</a:t>
            </a:r>
            <a:br>
              <a:rPr lang="en-US" dirty="0" smtClean="0">
                <a:latin typeface="Arial" charset="0"/>
              </a:rPr>
            </a:br>
            <a:endParaRPr lang="en-US" dirty="0"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Formal Information Model in UML</a:t>
            </a:r>
          </a:p>
          <a:p>
            <a:pPr lvl="1" eaLnBrk="1" fontAlgn="auto" hangingPunct="1">
              <a:spcAft>
                <a:spcPts val="0"/>
              </a:spcAft>
              <a:buClr>
                <a:schemeClr val="bg2">
                  <a:lumMod val="75000"/>
                </a:schemeClr>
              </a:buClr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</a:rPr>
              <a:t>Defines the resource, how it is identified and what information it contains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Formal Computational Model in UML</a:t>
            </a:r>
          </a:p>
          <a:p>
            <a:pPr lvl="1" eaLnBrk="1" fontAlgn="auto" hangingPunct="1">
              <a:spcAft>
                <a:spcPts val="0"/>
              </a:spcAft>
              <a:buClr>
                <a:schemeClr val="bg2">
                  <a:lumMod val="75000"/>
                </a:schemeClr>
              </a:buClr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</a:rPr>
              <a:t>Defines operations that are available for each functional (read, query, import, …) profile</a:t>
            </a:r>
          </a:p>
          <a:p>
            <a:pPr marL="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Development Framework and Implementations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67537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</a:t>
            </a:r>
            <a:r>
              <a:rPr lang="en-US" dirty="0" smtClean="0"/>
              <a:t>Development Framework </a:t>
            </a:r>
            <a:r>
              <a:rPr lang="en-US" sz="2800" dirty="0" smtClean="0">
                <a:solidFill>
                  <a:srgbClr val="FF0000"/>
                </a:solidFill>
              </a:rPr>
              <a:t>Implementations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r>
              <a:rPr lang="en-US" dirty="0" smtClean="0"/>
              <a:t>There </a:t>
            </a:r>
            <a:r>
              <a:rPr lang="en-US" dirty="0"/>
              <a:t>are several existing </a:t>
            </a:r>
            <a:r>
              <a:rPr lang="en-US" dirty="0" smtClean="0"/>
              <a:t>CTS2 Development </a:t>
            </a:r>
            <a:r>
              <a:rPr lang="en-US" dirty="0"/>
              <a:t>Framework </a:t>
            </a:r>
            <a:r>
              <a:rPr lang="en-US" dirty="0" smtClean="0"/>
              <a:t>Implementations:</a:t>
            </a:r>
          </a:p>
          <a:p>
            <a:pPr lvl="1"/>
            <a:r>
              <a:rPr lang="en-US" dirty="0"/>
              <a:t>eXist </a:t>
            </a:r>
            <a:r>
              <a:rPr lang="en-US" dirty="0" smtClean="0"/>
              <a:t>database</a:t>
            </a:r>
            <a:endParaRPr lang="en-US" dirty="0"/>
          </a:p>
          <a:p>
            <a:pPr lvl="1"/>
            <a:r>
              <a:rPr lang="en-US" dirty="0" smtClean="0"/>
              <a:t>Meaningful Use </a:t>
            </a:r>
            <a:r>
              <a:rPr lang="en-US" dirty="0"/>
              <a:t>Quality Measure Value Set Service</a:t>
            </a:r>
          </a:p>
          <a:p>
            <a:pPr lvl="1"/>
            <a:r>
              <a:rPr lang="en-US" dirty="0"/>
              <a:t>NCBO BioPortal REST</a:t>
            </a:r>
          </a:p>
          <a:p>
            <a:pPr lvl="1"/>
            <a:r>
              <a:rPr lang="en-US" dirty="0"/>
              <a:t>NCBO BioPortal RDF</a:t>
            </a:r>
          </a:p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endParaRPr lang="en-US" dirty="0" smtClean="0"/>
          </a:p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23053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</a:t>
            </a:r>
            <a:r>
              <a:rPr lang="en-US" dirty="0" smtClean="0"/>
              <a:t>Development </a:t>
            </a:r>
            <a:r>
              <a:rPr lang="en-US" dirty="0"/>
              <a:t>Framework </a:t>
            </a:r>
            <a:r>
              <a:rPr lang="en-US" dirty="0" smtClean="0"/>
              <a:t>Implementations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eXist </a:t>
            </a:r>
            <a:r>
              <a:rPr lang="en-US" sz="2800" dirty="0" smtClean="0">
                <a:solidFill>
                  <a:srgbClr val="FF0000"/>
                </a:solidFill>
              </a:rPr>
              <a:t>Database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eXist XML Database Plugin:</a:t>
            </a:r>
          </a:p>
          <a:p>
            <a:r>
              <a:rPr lang="en-US" dirty="0"/>
              <a:t>A CTS2 implementation based on the eXist Database (an Open Source Native XML Database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Supports:</a:t>
            </a:r>
          </a:p>
          <a:p>
            <a:pPr lvl="2"/>
            <a:r>
              <a:rPr lang="en-US" dirty="0"/>
              <a:t>READ</a:t>
            </a:r>
          </a:p>
          <a:p>
            <a:pPr lvl="2"/>
            <a:r>
              <a:rPr lang="en-US" dirty="0"/>
              <a:t>QUERY</a:t>
            </a:r>
          </a:p>
          <a:p>
            <a:pPr lvl="2"/>
            <a:r>
              <a:rPr lang="en-US" dirty="0"/>
              <a:t>MAINTENANCE</a:t>
            </a:r>
            <a:endParaRPr lang="en-US" dirty="0" smtClean="0"/>
          </a:p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235919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</a:t>
            </a:r>
            <a:r>
              <a:rPr lang="en-US" dirty="0" smtClean="0"/>
              <a:t>Development Framework Implementations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MU Quality Measure Value Set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CTS2 </a:t>
            </a:r>
            <a:r>
              <a:rPr lang="en-US" altLang="ja-JP" dirty="0">
                <a:solidFill>
                  <a:srgbClr val="000000"/>
                </a:solidFill>
                <a:ea typeface="MS PGothic" pitchFamily="34" charset="-128"/>
              </a:rPr>
              <a:t>Query implementation of Value Sets based on Meaningful Use 2 Standards for NQF </a:t>
            </a:r>
            <a:r>
              <a:rPr lang="en-US" altLang="ja-JP" dirty="0" smtClean="0">
                <a:solidFill>
                  <a:srgbClr val="000000"/>
                </a:solidFill>
                <a:ea typeface="MS PGothic" pitchFamily="34" charset="-128"/>
              </a:rPr>
              <a:t>eMeasures</a:t>
            </a:r>
            <a:endParaRPr lang="en-US" altLang="ja-JP" dirty="0">
              <a:solidFill>
                <a:srgbClr val="000000"/>
              </a:solidFill>
              <a:ea typeface="MS PGothic" pitchFamily="34" charset="-128"/>
            </a:endParaRPr>
          </a:p>
          <a:p>
            <a:r>
              <a:rPr lang="en-US" altLang="ja-JP" dirty="0">
                <a:solidFill>
                  <a:srgbClr val="000000"/>
                </a:solidFill>
                <a:ea typeface="MS PGothic" pitchFamily="34" charset="-128"/>
              </a:rPr>
              <a:t>Value Sets provided by US National Library of Medicine (NLM</a:t>
            </a:r>
            <a:r>
              <a:rPr lang="en-US" altLang="ja-JP" dirty="0" smtClean="0">
                <a:solidFill>
                  <a:srgbClr val="000000"/>
                </a:solidFill>
                <a:ea typeface="MS PGothic" pitchFamily="34" charset="-128"/>
              </a:rPr>
              <a:t>)</a:t>
            </a:r>
          </a:p>
          <a:p>
            <a:r>
              <a:rPr lang="en-US" dirty="0"/>
              <a:t>Supports:</a:t>
            </a:r>
          </a:p>
          <a:p>
            <a:pPr lvl="2"/>
            <a:r>
              <a:rPr lang="en-US" dirty="0"/>
              <a:t>READ</a:t>
            </a:r>
          </a:p>
          <a:p>
            <a:pPr lvl="2"/>
            <a:r>
              <a:rPr lang="en-US" dirty="0" smtClean="0"/>
              <a:t>QUERY</a:t>
            </a:r>
            <a:endParaRPr lang="en-US" altLang="ja-JP" dirty="0" smtClean="0">
              <a:solidFill>
                <a:srgbClr val="000000"/>
              </a:solidFill>
              <a:ea typeface="MS PGothic" pitchFamily="34" charset="-128"/>
            </a:endParaRPr>
          </a:p>
          <a:p>
            <a:r>
              <a:rPr lang="en-US" altLang="ja-JP" dirty="0">
                <a:solidFill>
                  <a:srgbClr val="000000"/>
                </a:solidFill>
                <a:ea typeface="MS PGothic" pitchFamily="34" charset="-128"/>
                <a:hlinkClick r:id="rId3"/>
              </a:rPr>
              <a:t>https://informatics.mayo.edu/cts2/services/mat/</a:t>
            </a:r>
            <a:r>
              <a:rPr lang="en-US" altLang="ja-JP" dirty="0" smtClean="0">
                <a:solidFill>
                  <a:srgbClr val="000000"/>
                </a:solidFill>
                <a:ea typeface="MS PGothic" pitchFamily="34" charset="-128"/>
                <a:hlinkClick r:id="rId3"/>
              </a:rPr>
              <a:t>valuesets</a:t>
            </a:r>
            <a:endParaRPr lang="en-US" altLang="ja-JP" dirty="0" smtClean="0">
              <a:solidFill>
                <a:srgbClr val="000000"/>
              </a:solidFill>
              <a:ea typeface="MS PGothic" pitchFamily="34" charset="-128"/>
            </a:endParaRPr>
          </a:p>
          <a:p>
            <a:pPr marL="0" indent="0">
              <a:buNone/>
            </a:pPr>
            <a:r>
              <a:rPr lang="en-US" altLang="ja-JP" dirty="0" smtClean="0">
                <a:solidFill>
                  <a:srgbClr val="000000"/>
                </a:solidFill>
                <a:ea typeface="MS PGothic" pitchFamily="34" charset="-128"/>
              </a:rPr>
              <a:t>  </a:t>
            </a:r>
            <a:endParaRPr lang="en-US" altLang="ja-JP" dirty="0">
              <a:solidFill>
                <a:srgbClr val="000000"/>
              </a:solidFill>
              <a:ea typeface="MS PGothic" pitchFamily="34" charset="-128"/>
            </a:endParaRPr>
          </a:p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47941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</a:t>
            </a:r>
            <a:r>
              <a:rPr lang="en-US" dirty="0" smtClean="0"/>
              <a:t>Development Framework Implementations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NCBO BioPortal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Component of the National Center for Biomedical Ontologies (NCBO)</a:t>
            </a:r>
          </a:p>
          <a:p>
            <a:pPr marL="0" indent="0">
              <a:buNone/>
            </a:pPr>
            <a:r>
              <a:rPr lang="en-US" dirty="0"/>
              <a:t>Mission:</a:t>
            </a:r>
          </a:p>
          <a:p>
            <a:r>
              <a:rPr lang="en-US" dirty="0"/>
              <a:t>Create software and support services for the application of principled ontologies in biomedical science and clinical care, ranging from tools for application developers to software for end-</a:t>
            </a:r>
            <a:r>
              <a:rPr lang="en-US" dirty="0" smtClean="0"/>
              <a:t>users</a:t>
            </a:r>
            <a:endParaRPr lang="en-US" dirty="0"/>
          </a:p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25874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Development </a:t>
            </a:r>
            <a:r>
              <a:rPr lang="en-US" dirty="0"/>
              <a:t>Framework </a:t>
            </a:r>
            <a:r>
              <a:rPr lang="en-US" dirty="0" smtClean="0"/>
              <a:t>Implementations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NCBO BioPortal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Web</a:t>
            </a:r>
            <a:r>
              <a:rPr lang="en-US" sz="2400" dirty="0"/>
              <a:t>-based application for accessing and sharing biomedical </a:t>
            </a:r>
            <a:r>
              <a:rPr lang="en-US" sz="2400" dirty="0" smtClean="0"/>
              <a:t>ontologies: </a:t>
            </a:r>
            <a:endParaRPr lang="en-US" sz="2400" dirty="0"/>
          </a:p>
          <a:p>
            <a:pPr lvl="1"/>
            <a:r>
              <a:rPr lang="en-US" sz="2400" dirty="0"/>
              <a:t>Search for terms</a:t>
            </a:r>
          </a:p>
          <a:p>
            <a:pPr lvl="1"/>
            <a:r>
              <a:rPr lang="en-US" sz="2400" dirty="0"/>
              <a:t>Submit a new ontology to BioPortal library</a:t>
            </a:r>
          </a:p>
          <a:p>
            <a:pPr lvl="1"/>
            <a:r>
              <a:rPr lang="en-US" sz="2400" dirty="0"/>
              <a:t>Views on large ontologies</a:t>
            </a:r>
          </a:p>
          <a:p>
            <a:pPr lvl="1"/>
            <a:r>
              <a:rPr lang="en-US" sz="2400" dirty="0"/>
              <a:t>Explore mappings between ontologies</a:t>
            </a:r>
          </a:p>
          <a:p>
            <a:r>
              <a:rPr lang="en-US" sz="2400" dirty="0"/>
              <a:t>REST based API </a:t>
            </a:r>
          </a:p>
          <a:p>
            <a:r>
              <a:rPr lang="en-US" sz="2400" dirty="0"/>
              <a:t>Many useful viewing, browsing and access widgets</a:t>
            </a:r>
          </a:p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762000"/>
            <a:ext cx="4445000" cy="8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922795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</a:t>
            </a:r>
            <a:r>
              <a:rPr lang="en-US" dirty="0" smtClean="0"/>
              <a:t>Development Framework </a:t>
            </a:r>
            <a:r>
              <a:rPr lang="en-US" dirty="0"/>
              <a:t>Implementations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NCBO </a:t>
            </a:r>
            <a:r>
              <a:rPr lang="en-US" sz="2800" dirty="0" smtClean="0">
                <a:solidFill>
                  <a:srgbClr val="FF0000"/>
                </a:solidFill>
              </a:rPr>
              <a:t>BioPortal </a:t>
            </a:r>
            <a:r>
              <a:rPr lang="en-US" sz="2800" dirty="0">
                <a:solidFill>
                  <a:srgbClr val="FF0000"/>
                </a:solidFill>
              </a:rPr>
              <a:t>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NCBO BioPortal Wrapper</a:t>
            </a:r>
          </a:p>
          <a:p>
            <a:pPr lvl="1"/>
            <a:r>
              <a:rPr lang="en-US" dirty="0"/>
              <a:t>A CTS2 Implementation based on the NCBO BioPortal REST service</a:t>
            </a:r>
          </a:p>
          <a:p>
            <a:pPr lvl="1"/>
            <a:r>
              <a:rPr lang="en-US" dirty="0"/>
              <a:t>Supports:</a:t>
            </a:r>
          </a:p>
          <a:p>
            <a:pPr lvl="2"/>
            <a:r>
              <a:rPr lang="en-US" dirty="0"/>
              <a:t>READ</a:t>
            </a:r>
          </a:p>
          <a:p>
            <a:pPr lvl="2"/>
            <a:r>
              <a:rPr lang="en-US" dirty="0" smtClean="0"/>
              <a:t>QUERY</a:t>
            </a:r>
          </a:p>
          <a:p>
            <a:r>
              <a:rPr lang="en-US" dirty="0">
                <a:hlinkClick r:id="rId3"/>
              </a:rPr>
              <a:t>http://informatics.mayo.edu/cts2/rest/</a:t>
            </a:r>
            <a:r>
              <a:rPr lang="en-US" dirty="0" smtClean="0">
                <a:hlinkClick r:id="rId3"/>
              </a:rPr>
              <a:t>valuesets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976706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</a:t>
            </a:r>
            <a:r>
              <a:rPr lang="en-US" dirty="0" smtClean="0"/>
              <a:t>Development Framework </a:t>
            </a:r>
            <a:r>
              <a:rPr lang="en-US" dirty="0"/>
              <a:t>Implementations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NCBO </a:t>
            </a:r>
            <a:r>
              <a:rPr lang="en-US" sz="2800" dirty="0" smtClean="0">
                <a:solidFill>
                  <a:srgbClr val="FF0000"/>
                </a:solidFill>
              </a:rPr>
              <a:t>BioPortal RDF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RDF Triplestore Wrapper</a:t>
            </a:r>
          </a:p>
          <a:p>
            <a:pPr lvl="1"/>
            <a:r>
              <a:rPr lang="en-US" dirty="0"/>
              <a:t>A CTS2 implementation based on the NCBO BioPortal SPARQL </a:t>
            </a:r>
            <a:r>
              <a:rPr lang="en-US" dirty="0" smtClean="0"/>
              <a:t>endpoint</a:t>
            </a:r>
          </a:p>
          <a:p>
            <a:pPr lvl="1"/>
            <a:r>
              <a:rPr lang="en-US" dirty="0"/>
              <a:t>Supports:</a:t>
            </a:r>
          </a:p>
          <a:p>
            <a:pPr lvl="2"/>
            <a:r>
              <a:rPr lang="en-US" dirty="0"/>
              <a:t>READ</a:t>
            </a:r>
          </a:p>
          <a:p>
            <a:pPr lvl="2"/>
            <a:r>
              <a:rPr lang="en-US" dirty="0" smtClean="0"/>
              <a:t>QUERY</a:t>
            </a:r>
            <a:endParaRPr lang="en-US" dirty="0"/>
          </a:p>
          <a:p>
            <a:r>
              <a:rPr lang="en-US" dirty="0">
                <a:hlinkClick r:id="rId3"/>
              </a:rPr>
              <a:t>http://informatics.mayo.edu/cts2/services/bioportal-rdf/</a:t>
            </a:r>
            <a:r>
              <a:rPr lang="en-US" dirty="0" smtClean="0">
                <a:hlinkClick r:id="rId3"/>
              </a:rPr>
              <a:t>valuesets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40959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</a:t>
            </a:r>
            <a:r>
              <a:rPr lang="en-US" dirty="0" smtClean="0"/>
              <a:t>Implementations</a:t>
            </a:r>
            <a:r>
              <a:rPr lang="en-US" dirty="0"/>
              <a:t/>
            </a:r>
            <a:br>
              <a:rPr lang="en-US" dirty="0"/>
            </a:b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SNOMED CT RF2 (py4cts2)</a:t>
            </a:r>
          </a:p>
          <a:p>
            <a:pPr lvl="1"/>
            <a:r>
              <a:rPr lang="en-US" dirty="0"/>
              <a:t>A Python implementation of CTS2 to expose the the contents of the SNOMED CT RF2 </a:t>
            </a:r>
            <a:r>
              <a:rPr lang="en-US" dirty="0" smtClean="0"/>
              <a:t>distribution</a:t>
            </a:r>
            <a:endParaRPr lang="en-US" dirty="0"/>
          </a:p>
          <a:p>
            <a:pPr lvl="1"/>
            <a:r>
              <a:rPr lang="en-US" dirty="0"/>
              <a:t>This service provides REST based access to the SNOMED CT RF2 tables and their equivalent CTS2 </a:t>
            </a:r>
            <a:r>
              <a:rPr lang="en-US" dirty="0" smtClean="0"/>
              <a:t>rendering</a:t>
            </a:r>
            <a:endParaRPr lang="en-US" dirty="0"/>
          </a:p>
          <a:p>
            <a:pPr lvl="1"/>
            <a:r>
              <a:rPr lang="en-US" dirty="0"/>
              <a:t>Supports READ and QUERY</a:t>
            </a:r>
          </a:p>
        </p:txBody>
      </p:sp>
    </p:spTree>
    <p:extLst>
      <p:ext uri="{BB962C8B-B14F-4D97-AF65-F5344CB8AC3E}">
        <p14:creationId xmlns:p14="http://schemas.microsoft.com/office/powerpoint/2010/main" val="3689822058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Applications using the CTS2 Service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956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Every </a:t>
            </a:r>
            <a:r>
              <a:rPr lang="en-US" u="sng" dirty="0">
                <a:latin typeface="Arial" charset="0"/>
              </a:rPr>
              <a:t>Module</a:t>
            </a:r>
            <a:r>
              <a:rPr lang="en-US" dirty="0">
                <a:latin typeface="Arial" charset="0"/>
              </a:rPr>
              <a:t> Also </a:t>
            </a:r>
            <a:r>
              <a:rPr lang="en-US" dirty="0" smtClean="0">
                <a:latin typeface="Arial" charset="0"/>
              </a:rPr>
              <a:t>Has</a:t>
            </a:r>
            <a:br>
              <a:rPr lang="en-US" dirty="0" smtClean="0">
                <a:latin typeface="Arial" charset="0"/>
              </a:rPr>
            </a:br>
            <a:endParaRPr lang="en-US" dirty="0"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XML Schema representation of the Information Model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WADL rendering of Computational Model</a:t>
            </a:r>
          </a:p>
          <a:p>
            <a:pPr lvl="1" eaLnBrk="1" fontAlgn="auto" hangingPunct="1">
              <a:spcAft>
                <a:spcPts val="0"/>
              </a:spcAft>
              <a:buClr>
                <a:schemeClr val="bg2">
                  <a:lumMod val="75000"/>
                </a:schemeClr>
              </a:buClr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</a:rPr>
              <a:t>Defines the URLs  + operations (GET, PUT, POST, REMOVE) that implement the computations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WSDL rendering of Computational Model</a:t>
            </a:r>
          </a:p>
          <a:p>
            <a:pPr marL="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Applications </a:t>
            </a:r>
            <a:r>
              <a:rPr lang="en-US" dirty="0"/>
              <a:t>using the CTS2 </a:t>
            </a:r>
            <a:r>
              <a:rPr lang="en-US" dirty="0" smtClean="0"/>
              <a:t>Service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that we have an implementation of CTS2, we will want to display its content in a user friendly </a:t>
            </a:r>
            <a:r>
              <a:rPr lang="en-US" dirty="0" smtClean="0"/>
              <a:t>manner</a:t>
            </a:r>
          </a:p>
          <a:p>
            <a:r>
              <a:rPr lang="en-US" dirty="0" smtClean="0"/>
              <a:t>Developed 2 different web applications that display CTS2 content</a:t>
            </a:r>
          </a:p>
          <a:p>
            <a:pPr lvl="1"/>
            <a:r>
              <a:rPr lang="en-US" dirty="0"/>
              <a:t>CTS2 Value Set </a:t>
            </a:r>
            <a:r>
              <a:rPr lang="en-US" dirty="0" smtClean="0"/>
              <a:t>Viewer</a:t>
            </a:r>
          </a:p>
          <a:p>
            <a:pPr lvl="1"/>
            <a:r>
              <a:rPr lang="en-US" dirty="0"/>
              <a:t>High-Throughput Phenotyping (HTP)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82494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UIs created for CTS2 </a:t>
            </a:r>
            <a:r>
              <a:rPr lang="en-US" dirty="0" smtClean="0"/>
              <a:t>Implementations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CTS2 Value Set Viewer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Generic Value Set Browser/export </a:t>
            </a:r>
          </a:p>
          <a:p>
            <a:r>
              <a:rPr lang="en-US" dirty="0"/>
              <a:t>Initially created for Meaningful Use (MU) Quality Measure Value Set Service to serve NLM Value </a:t>
            </a:r>
            <a:r>
              <a:rPr lang="en-US" dirty="0" smtClean="0"/>
              <a:t>Sets</a:t>
            </a:r>
            <a:endParaRPr lang="en-US" dirty="0"/>
          </a:p>
          <a:p>
            <a:pPr lvl="1"/>
            <a:r>
              <a:rPr lang="en-US" dirty="0"/>
              <a:t>Can view any CTS2 compliant Value Set service (NCBO,PHINVADS CDC,VSAC)</a:t>
            </a:r>
          </a:p>
          <a:p>
            <a:r>
              <a:rPr lang="en-US" dirty="0">
                <a:hlinkClick r:id="rId2"/>
              </a:rPr>
              <a:t>https://informatics.mayo.edu/</a:t>
            </a:r>
            <a:r>
              <a:rPr lang="en-US" dirty="0" smtClean="0">
                <a:hlinkClick r:id="rId2"/>
              </a:rPr>
              <a:t>vsmc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791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UIs created for CTS2 Implementations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CTS2 Value Set Viewer</a:t>
            </a:r>
            <a:endParaRPr lang="en-US" sz="2800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 rotWithShape="1">
          <a:blip r:embed="rId2"/>
          <a:srcRect l="-4583" t="-970" r="-3731" b="-2430"/>
          <a:stretch/>
        </p:blipFill>
        <p:spPr bwMode="auto">
          <a:xfrm>
            <a:off x="0" y="1905000"/>
            <a:ext cx="9127066" cy="4352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81000" y="1295400"/>
            <a:ext cx="5029200" cy="64633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42E"/>
                </a:solidFill>
              </a:rPr>
              <a:t>https://</a:t>
            </a:r>
            <a:r>
              <a:rPr lang="en-US" u="sng" dirty="0" err="1">
                <a:solidFill>
                  <a:srgbClr val="FF042E"/>
                </a:solidFill>
              </a:rPr>
              <a:t>informatics.mayo.edu</a:t>
            </a:r>
            <a:r>
              <a:rPr lang="en-US" u="sng" dirty="0">
                <a:solidFill>
                  <a:srgbClr val="FF042E"/>
                </a:solidFill>
              </a:rPr>
              <a:t>/cts2/services/mat/</a:t>
            </a:r>
            <a:r>
              <a:rPr lang="en-US" u="sng" dirty="0" err="1">
                <a:solidFill>
                  <a:srgbClr val="FF042E"/>
                </a:solidFill>
              </a:rPr>
              <a:t>valuesets</a:t>
            </a:r>
            <a:r>
              <a:rPr lang="en-US" u="sng" dirty="0">
                <a:solidFill>
                  <a:srgbClr val="FF042E"/>
                </a:solidFill>
              </a:rPr>
              <a:t>?&amp;</a:t>
            </a:r>
            <a:r>
              <a:rPr lang="en-US" u="sng" dirty="0" err="1">
                <a:solidFill>
                  <a:srgbClr val="FF042E"/>
                </a:solidFill>
              </a:rPr>
              <a:t>maxtoreturn</a:t>
            </a:r>
            <a:r>
              <a:rPr lang="en-US" u="sng" dirty="0">
                <a:solidFill>
                  <a:srgbClr val="FF042E"/>
                </a:solidFill>
              </a:rPr>
              <a:t>=100</a:t>
            </a:r>
            <a:endParaRPr lang="en-US" dirty="0">
              <a:solidFill>
                <a:srgbClr val="FF042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81400" y="4343400"/>
            <a:ext cx="4953000" cy="120032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42E"/>
                </a:solidFill>
              </a:rPr>
              <a:t>https://informatics.mayo.edu/cts2/services/mat/valueset/</a:t>
            </a:r>
            <a:r>
              <a:rPr lang="en-US" u="sng" dirty="0" smtClean="0">
                <a:solidFill>
                  <a:srgbClr val="FF042E"/>
                </a:solidFill>
              </a:rPr>
              <a:t>2.16.840.1.113883.3.464.0001.152</a:t>
            </a:r>
            <a:r>
              <a:rPr lang="en-US" u="sng" dirty="0">
                <a:solidFill>
                  <a:srgbClr val="FF042E"/>
                </a:solidFill>
              </a:rPr>
              <a:t>/resolution</a:t>
            </a:r>
            <a:endParaRPr lang="en-US" dirty="0">
              <a:solidFill>
                <a:srgbClr val="FF042E"/>
              </a:solidFill>
            </a:endParaRPr>
          </a:p>
          <a:p>
            <a:endParaRPr lang="en-US" dirty="0">
              <a:solidFill>
                <a:srgbClr val="FF042E"/>
              </a:solidFill>
            </a:endParaRPr>
          </a:p>
        </p:txBody>
      </p:sp>
      <p:sp>
        <p:nvSpPr>
          <p:cNvPr id="7" name="Bent Arrow 6"/>
          <p:cNvSpPr/>
          <p:nvPr/>
        </p:nvSpPr>
        <p:spPr>
          <a:xfrm flipH="1">
            <a:off x="4267200" y="1676400"/>
            <a:ext cx="457200" cy="1752600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Bent Arrow 11"/>
          <p:cNvSpPr/>
          <p:nvPr/>
        </p:nvSpPr>
        <p:spPr>
          <a:xfrm flipH="1" flipV="1">
            <a:off x="8229600" y="2819400"/>
            <a:ext cx="457200" cy="2133600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81400" y="5638800"/>
            <a:ext cx="4953000" cy="64633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42E"/>
                </a:solidFill>
              </a:rPr>
              <a:t>https://</a:t>
            </a:r>
            <a:r>
              <a:rPr lang="en-US" u="sng" dirty="0" err="1">
                <a:solidFill>
                  <a:srgbClr val="FF042E"/>
                </a:solidFill>
              </a:rPr>
              <a:t>informatics.mayo.edu</a:t>
            </a:r>
            <a:r>
              <a:rPr lang="en-US" u="sng" dirty="0">
                <a:solidFill>
                  <a:srgbClr val="FF042E"/>
                </a:solidFill>
              </a:rPr>
              <a:t>/cts2/services/mat/</a:t>
            </a:r>
            <a:r>
              <a:rPr lang="en-US" u="sng" dirty="0" err="1">
                <a:solidFill>
                  <a:srgbClr val="FF042E"/>
                </a:solidFill>
              </a:rPr>
              <a:t>valueset</a:t>
            </a:r>
            <a:r>
              <a:rPr lang="en-US" u="sng" dirty="0" smtClean="0">
                <a:solidFill>
                  <a:srgbClr val="FF042E"/>
                </a:solidFill>
              </a:rPr>
              <a:t>/2.16.840.1.113883.3.464.0001.152</a:t>
            </a:r>
            <a:endParaRPr lang="en-US" dirty="0">
              <a:solidFill>
                <a:srgbClr val="FF042E"/>
              </a:solidFill>
            </a:endParaRPr>
          </a:p>
        </p:txBody>
      </p:sp>
      <p:sp>
        <p:nvSpPr>
          <p:cNvPr id="16" name="Bent Arrow 15"/>
          <p:cNvSpPr/>
          <p:nvPr/>
        </p:nvSpPr>
        <p:spPr>
          <a:xfrm flipV="1">
            <a:off x="2286000" y="4419600"/>
            <a:ext cx="1295400" cy="1752600"/>
          </a:xfrm>
          <a:prstGeom prst="bentArrow">
            <a:avLst>
              <a:gd name="adj1" fmla="val 8357"/>
              <a:gd name="adj2" fmla="val 12710"/>
              <a:gd name="adj3" fmla="val 25000"/>
              <a:gd name="adj4" fmla="val 4375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344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UIs created for CTS2 Implementations</a:t>
            </a:r>
            <a:br>
              <a:rPr lang="en-US" dirty="0"/>
            </a:br>
            <a:r>
              <a:rPr lang="en-US" sz="2800" dirty="0" smtClean="0">
                <a:solidFill>
                  <a:srgbClr val="FF0000"/>
                </a:solidFill>
              </a:rPr>
              <a:t>CTS2 Value Set Viewer</a:t>
            </a:r>
            <a:endParaRPr lang="en-US" sz="2800" dirty="0"/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-311" t="-574" b="-179"/>
          <a:stretch/>
        </p:blipFill>
        <p:spPr>
          <a:xfrm>
            <a:off x="84668" y="1447800"/>
            <a:ext cx="8966200" cy="4749800"/>
          </a:xfrm>
        </p:spPr>
      </p:pic>
      <p:sp>
        <p:nvSpPr>
          <p:cNvPr id="6" name="TextBox 5"/>
          <p:cNvSpPr txBox="1"/>
          <p:nvPr/>
        </p:nvSpPr>
        <p:spPr>
          <a:xfrm>
            <a:off x="2362200" y="4724400"/>
            <a:ext cx="4114800" cy="64633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42E"/>
                </a:solidFill>
              </a:rPr>
              <a:t>Using py4cts2 implementation to retrieve entities and their associations</a:t>
            </a:r>
            <a:endParaRPr lang="en-US" dirty="0">
              <a:solidFill>
                <a:srgbClr val="FF04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905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UIs created for CTS2 Implementations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High-Throughput Phenotyping (HTP</a:t>
            </a:r>
            <a:r>
              <a:rPr lang="en-US" sz="2800" dirty="0" smtClean="0">
                <a:solidFill>
                  <a:srgbClr val="FF0000"/>
                </a:solidFill>
              </a:rPr>
              <a:t>) Overview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ea typeface="MS PGothic" pitchFamily="34" charset="-128"/>
              </a:rPr>
              <a:t>A tool to help identify patient cohorts using electronic health record (EHR) data by leveraging informatics-based </a:t>
            </a:r>
            <a:r>
              <a:rPr lang="en-US" altLang="ja-JP" dirty="0" err="1">
                <a:ea typeface="MS PGothic" pitchFamily="34" charset="-128"/>
              </a:rPr>
              <a:t>phenotyping</a:t>
            </a:r>
            <a:r>
              <a:rPr lang="en-US" altLang="ja-JP" dirty="0">
                <a:ea typeface="MS PGothic" pitchFamily="34" charset="-128"/>
              </a:rPr>
              <a:t> </a:t>
            </a:r>
            <a:r>
              <a:rPr lang="en-US" altLang="ja-JP" dirty="0" smtClean="0">
                <a:ea typeface="MS PGothic" pitchFamily="34" charset="-128"/>
              </a:rPr>
              <a:t>processes</a:t>
            </a:r>
            <a:endParaRPr lang="en-US" dirty="0"/>
          </a:p>
          <a:p>
            <a:r>
              <a:rPr lang="en-US" dirty="0"/>
              <a:t>Rules from the National Quality Forum (NQF) Quality Data Model (QDM) files can be uploaded to the Phenotype </a:t>
            </a:r>
            <a:r>
              <a:rPr lang="en-US" dirty="0" smtClean="0"/>
              <a:t>Portal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69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UIs created for CTS2 Implementations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High-Throughput Phenotyping (HTP</a:t>
            </a:r>
            <a:r>
              <a:rPr lang="en-US" sz="2800" dirty="0" smtClean="0">
                <a:solidFill>
                  <a:srgbClr val="FF0000"/>
                </a:solidFill>
              </a:rPr>
              <a:t>) </a:t>
            </a:r>
            <a:r>
              <a:rPr lang="en-US" sz="2800" dirty="0">
                <a:solidFill>
                  <a:srgbClr val="FF0000"/>
                </a:solidFill>
              </a:rPr>
              <a:t>Overview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 structured phenotype criteria into executable queries using </a:t>
            </a:r>
            <a:r>
              <a:rPr lang="en-US" dirty="0" err="1"/>
              <a:t>JBoss</a:t>
            </a:r>
            <a:r>
              <a:rPr lang="en-US" dirty="0"/>
              <a:t> Drools </a:t>
            </a:r>
            <a:r>
              <a:rPr lang="en-US" dirty="0" smtClean="0"/>
              <a:t>Rules</a:t>
            </a:r>
            <a:endParaRPr lang="en-US" dirty="0"/>
          </a:p>
          <a:p>
            <a:r>
              <a:rPr lang="en-US" dirty="0"/>
              <a:t>Runs against Clinical Element Model (CEM) DB and EHRs to find cohorts that match the given </a:t>
            </a:r>
            <a:r>
              <a:rPr lang="en-US" dirty="0" smtClean="0"/>
              <a:t>criteria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00669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UIs created for CTS2 Implementations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High-Throughput Phenotyping (HTP</a:t>
            </a:r>
            <a:r>
              <a:rPr lang="en-US" sz="2800" dirty="0" smtClean="0">
                <a:solidFill>
                  <a:srgbClr val="FF0000"/>
                </a:solidFill>
              </a:rPr>
              <a:t>) </a:t>
            </a:r>
            <a:r>
              <a:rPr lang="en-US" sz="2800" dirty="0">
                <a:solidFill>
                  <a:srgbClr val="FF0000"/>
                </a:solidFill>
              </a:rPr>
              <a:t>Overview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Users can currently view Value Sets and their entities via the CTS2 </a:t>
            </a:r>
            <a:r>
              <a:rPr lang="en-US" dirty="0" smtClean="0"/>
              <a:t>service</a:t>
            </a:r>
            <a:endParaRPr lang="en-US" dirty="0"/>
          </a:p>
          <a:p>
            <a:r>
              <a:rPr lang="en-US" dirty="0"/>
              <a:t>Planned availability to add/remove entries from Value Sets and save them. This will allow the user to execute the phenotypes with modified criteria to see how it affects the </a:t>
            </a:r>
            <a:r>
              <a:rPr lang="en-US" dirty="0" smtClean="0"/>
              <a:t>results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002269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UIs created for CTS2 Implementations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High-Throughput Phenotyping (HTP)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981200"/>
            <a:ext cx="8636756" cy="328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08571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Enabled UI Widgets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5099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Displaying CTS2 Content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developed several customizable widgets that can be added to a web page to present CTS2 content</a:t>
            </a:r>
          </a:p>
          <a:p>
            <a:r>
              <a:rPr lang="en-US" dirty="0" smtClean="0"/>
              <a:t>Open source and available in </a:t>
            </a:r>
            <a:r>
              <a:rPr lang="en-US" dirty="0" err="1" smtClean="0"/>
              <a:t>GitHub</a:t>
            </a:r>
            <a:r>
              <a:rPr lang="en-US" dirty="0" smtClean="0"/>
              <a:t>:</a:t>
            </a:r>
          </a:p>
          <a:p>
            <a:pPr lvl="1"/>
            <a:r>
              <a:rPr lang="en-US" dirty="0">
                <a:hlinkClick r:id="rId2"/>
              </a:rPr>
              <a:t>https://github.com/cts2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908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Combined they provide a set of rules that</a:t>
            </a:r>
            <a:r>
              <a:rPr lang="en-US" dirty="0" smtClean="0">
                <a:latin typeface="Arial" charset="0"/>
              </a:rPr>
              <a:t>: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endParaRPr lang="en-US" dirty="0">
              <a:latin typeface="Arial" charset="0"/>
            </a:endParaRPr>
          </a:p>
        </p:txBody>
      </p:sp>
      <p:sp>
        <p:nvSpPr>
          <p:cNvPr id="2765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" charset="0"/>
              </a:rPr>
              <a:t>Describe </a:t>
            </a:r>
            <a:r>
              <a:rPr lang="en-US" dirty="0">
                <a:latin typeface="Arial" charset="0"/>
              </a:rPr>
              <a:t>(some of) what can be said about various aspects of terminologies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Provide </a:t>
            </a:r>
            <a:r>
              <a:rPr lang="en-US" dirty="0">
                <a:latin typeface="Arial" charset="0"/>
              </a:rPr>
              <a:t>a straight-forward format for structuring the information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Provide </a:t>
            </a:r>
            <a:r>
              <a:rPr lang="en-US" dirty="0">
                <a:latin typeface="Arial" charset="0"/>
              </a:rPr>
              <a:t>rules for publishing, querying, exchanging and updating </a:t>
            </a:r>
            <a:r>
              <a:rPr lang="en-US" dirty="0" smtClean="0">
                <a:latin typeface="Arial" charset="0"/>
              </a:rPr>
              <a:t>information in </a:t>
            </a:r>
            <a:r>
              <a:rPr lang="en-US" dirty="0">
                <a:latin typeface="Arial" charset="0"/>
              </a:rPr>
              <a:t>a distributed, federated environment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C67C-C24D-C740-87BA-6B06C138E0F4}" type="slidenum">
              <a:rPr lang="en-US"/>
              <a:pPr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Enabled UI Widgets</a:t>
            </a:r>
            <a:br>
              <a:rPr lang="en-US" dirty="0" smtClean="0"/>
            </a:b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Overview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Tooltips</a:t>
            </a:r>
          </a:p>
          <a:p>
            <a:pPr lvl="1"/>
            <a:r>
              <a:rPr lang="en-US" dirty="0" err="1"/>
              <a:t>jQuery</a:t>
            </a:r>
            <a:r>
              <a:rPr lang="en-US" dirty="0"/>
              <a:t> tooltip widget used to display </a:t>
            </a:r>
            <a:r>
              <a:rPr lang="en-US" dirty="0" smtClean="0"/>
              <a:t>value sets </a:t>
            </a:r>
            <a:r>
              <a:rPr lang="en-US" dirty="0"/>
              <a:t>and </a:t>
            </a:r>
            <a:r>
              <a:rPr lang="en-US" dirty="0" smtClean="0"/>
              <a:t>code systems </a:t>
            </a:r>
            <a:r>
              <a:rPr lang="en-US" dirty="0"/>
              <a:t>when you mouse over </a:t>
            </a:r>
            <a:r>
              <a:rPr lang="en-US" dirty="0" smtClean="0"/>
              <a:t>text</a:t>
            </a:r>
            <a:endParaRPr lang="en-US" dirty="0"/>
          </a:p>
          <a:p>
            <a:r>
              <a:rPr lang="en-US" dirty="0"/>
              <a:t>Autocomplete</a:t>
            </a:r>
          </a:p>
          <a:p>
            <a:pPr lvl="1"/>
            <a:r>
              <a:rPr lang="en-US" dirty="0" err="1"/>
              <a:t>jQuery</a:t>
            </a:r>
            <a:r>
              <a:rPr lang="en-US" dirty="0"/>
              <a:t> autocomplete widget used to suggest </a:t>
            </a:r>
            <a:r>
              <a:rPr lang="en-US" dirty="0" smtClean="0"/>
              <a:t>value sets </a:t>
            </a:r>
            <a:r>
              <a:rPr lang="en-US" dirty="0"/>
              <a:t>as you </a:t>
            </a:r>
            <a:r>
              <a:rPr lang="en-US" dirty="0" smtClean="0"/>
              <a:t>type</a:t>
            </a:r>
          </a:p>
          <a:p>
            <a:r>
              <a:rPr lang="en-US" dirty="0"/>
              <a:t>Dropdown</a:t>
            </a:r>
          </a:p>
          <a:p>
            <a:pPr lvl="1"/>
            <a:r>
              <a:rPr lang="en-US" dirty="0" err="1"/>
              <a:t>jQuery</a:t>
            </a:r>
            <a:r>
              <a:rPr lang="en-US" dirty="0"/>
              <a:t> example to fill a select (dropdown) with specific resolved </a:t>
            </a:r>
            <a:r>
              <a:rPr lang="en-US" dirty="0" smtClean="0"/>
              <a:t>value sets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02277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Demonstration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http://informatics.mayo.edu/cts2widgets/</a:t>
            </a:r>
            <a:r>
              <a:rPr lang="en-US" dirty="0" smtClean="0">
                <a:hlinkClick r:id="rId3"/>
              </a:rPr>
              <a:t>widgets.html</a:t>
            </a:r>
            <a:endParaRPr lang="en-US" dirty="0"/>
          </a:p>
          <a:p>
            <a:r>
              <a:rPr lang="en-US" dirty="0"/>
              <a:t>Features and customization points of each </a:t>
            </a:r>
            <a:r>
              <a:rPr lang="en-US" dirty="0" smtClean="0"/>
              <a:t>widget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Ability to set the </a:t>
            </a:r>
            <a:r>
              <a:rPr lang="en-US" dirty="0" smtClean="0"/>
              <a:t>value set </a:t>
            </a:r>
            <a:r>
              <a:rPr lang="en-US" dirty="0"/>
              <a:t>ID</a:t>
            </a:r>
            <a:r>
              <a:rPr lang="en-US" dirty="0" smtClean="0"/>
              <a:t>/code system </a:t>
            </a:r>
            <a:r>
              <a:rPr lang="en-US" dirty="0"/>
              <a:t>ID to retrieve different values</a:t>
            </a:r>
          </a:p>
          <a:p>
            <a:pPr lvl="1"/>
            <a:r>
              <a:rPr lang="en-US" dirty="0"/>
              <a:t>Cascading Style Sheets (CSS) to change the look and </a:t>
            </a:r>
            <a:r>
              <a:rPr lang="en-US" dirty="0" smtClean="0"/>
              <a:t>feel</a:t>
            </a:r>
            <a:endParaRPr lang="en-US" dirty="0"/>
          </a:p>
          <a:p>
            <a:pPr lvl="1"/>
            <a:r>
              <a:rPr lang="en-US" dirty="0"/>
              <a:t>CTS2 </a:t>
            </a:r>
            <a:r>
              <a:rPr lang="en-US" dirty="0" smtClean="0"/>
              <a:t>parameterized </a:t>
            </a:r>
            <a:r>
              <a:rPr lang="en-US" dirty="0"/>
              <a:t>values to customize the </a:t>
            </a:r>
            <a:r>
              <a:rPr lang="en-US" dirty="0" smtClean="0"/>
              <a:t>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1801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Widget: Tooltip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21291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Lab Exercise - Tooltip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Retrieve a list of available value sets</a:t>
            </a:r>
            <a:r>
              <a:rPr lang="en-US" dirty="0"/>
              <a:t>: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http://informatics.mayo.edu/cts2/rest/valuesets</a:t>
            </a:r>
          </a:p>
          <a:p>
            <a:r>
              <a:rPr lang="en-US" dirty="0" smtClean="0"/>
              <a:t>Select any value set – </a:t>
            </a:r>
            <a:r>
              <a:rPr lang="en-US" b="1" dirty="0" err="1" smtClean="0"/>
              <a:t>resourceName</a:t>
            </a:r>
            <a:endParaRPr lang="en-US" b="1" dirty="0" smtClean="0"/>
          </a:p>
          <a:p>
            <a:pPr lvl="1"/>
            <a:r>
              <a:rPr lang="en-US" dirty="0" smtClean="0"/>
              <a:t>Example</a:t>
            </a:r>
            <a:r>
              <a:rPr lang="en-US" dirty="0"/>
              <a:t>: </a:t>
            </a:r>
            <a:r>
              <a:rPr lang="en-US" b="1" dirty="0" err="1"/>
              <a:t>skos</a:t>
            </a:r>
            <a:endParaRPr lang="en-US" b="1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17476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Lab Exercise - Tooltip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 at the result of value set call:</a:t>
            </a:r>
            <a:endParaRPr lang="en-US" dirty="0"/>
          </a:p>
          <a:p>
            <a:pPr lvl="1"/>
            <a:r>
              <a:rPr lang="en-US" dirty="0" smtClean="0">
                <a:hlinkClick r:id="rId3"/>
              </a:rPr>
              <a:t>http:</a:t>
            </a:r>
            <a:r>
              <a:rPr lang="en-US" dirty="0">
                <a:hlinkClick r:id="rId3"/>
              </a:rPr>
              <a:t>//informatics.mayo.edu/cts2/rest/</a:t>
            </a:r>
            <a:r>
              <a:rPr lang="en-US" dirty="0" smtClean="0">
                <a:hlinkClick r:id="rId3"/>
              </a:rPr>
              <a:t>valueset/skos</a:t>
            </a:r>
            <a:endParaRPr lang="en-US" dirty="0" smtClean="0"/>
          </a:p>
          <a:p>
            <a:r>
              <a:rPr lang="en-US" dirty="0" smtClean="0"/>
              <a:t>We will use the data returned here to populate our CTS2 tooltip widget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788971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– Tooltip in </a:t>
            </a:r>
            <a:r>
              <a:rPr lang="en-US" sz="2800" dirty="0" err="1" smtClean="0">
                <a:solidFill>
                  <a:schemeClr val="accent2">
                    <a:lumMod val="75000"/>
                  </a:schemeClr>
                </a:solidFill>
              </a:rPr>
              <a:t>JSFiddle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use </a:t>
            </a:r>
            <a:r>
              <a:rPr lang="en-US" dirty="0" err="1" smtClean="0"/>
              <a:t>JSFiddle</a:t>
            </a:r>
            <a:r>
              <a:rPr lang="en-US" dirty="0" smtClean="0"/>
              <a:t> to work with the web related files</a:t>
            </a:r>
          </a:p>
          <a:p>
            <a:pPr lvl="1"/>
            <a:r>
              <a:rPr lang="en-US" dirty="0" err="1" smtClean="0"/>
              <a:t>JSFiddle</a:t>
            </a:r>
            <a:r>
              <a:rPr lang="en-US" dirty="0" smtClean="0"/>
              <a:t> allows us to see all the files (CSS, JavaScript, and HTML) in one page and edit them</a:t>
            </a:r>
          </a:p>
          <a:p>
            <a:pPr lvl="1"/>
            <a:r>
              <a:rPr lang="en-US" dirty="0" smtClean="0"/>
              <a:t>Changes are seen immediately</a:t>
            </a:r>
          </a:p>
          <a:p>
            <a:pPr lvl="1"/>
            <a:r>
              <a:rPr lang="en-US" dirty="0">
                <a:hlinkClick r:id="rId2"/>
              </a:rPr>
              <a:t>http://jsfiddle.net/coryendle/</a:t>
            </a:r>
            <a:r>
              <a:rPr lang="en-US" dirty="0" smtClean="0">
                <a:hlinkClick r:id="rId2"/>
              </a:rPr>
              <a:t>n9bWF/</a:t>
            </a: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0835548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– Tooltip: Add new Tooltip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tooltip </a:t>
            </a:r>
            <a:r>
              <a:rPr lang="en-US" dirty="0" smtClean="0"/>
              <a:t>for </a:t>
            </a:r>
            <a:r>
              <a:rPr lang="en-US" dirty="0"/>
              <a:t>your </a:t>
            </a:r>
            <a:r>
              <a:rPr lang="en-US" dirty="0" smtClean="0"/>
              <a:t>value </a:t>
            </a:r>
            <a:r>
              <a:rPr lang="en-US" dirty="0"/>
              <a:t>s</a:t>
            </a:r>
            <a:r>
              <a:rPr lang="en-US" dirty="0" smtClean="0"/>
              <a:t>et ID</a:t>
            </a:r>
            <a:endParaRPr lang="en-US" dirty="0"/>
          </a:p>
          <a:p>
            <a:pPr lvl="1"/>
            <a:r>
              <a:rPr lang="en-US" dirty="0"/>
              <a:t>Add the HTML to display the tooltip with your v</a:t>
            </a:r>
            <a:r>
              <a:rPr lang="en-US" dirty="0" smtClean="0"/>
              <a:t>alue set ID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i="1" dirty="0" smtClean="0">
                <a:solidFill>
                  <a:srgbClr val="008000"/>
                </a:solidFill>
                <a:latin typeface="Times"/>
                <a:cs typeface="Times"/>
              </a:rPr>
              <a:t>&lt;p&gt;&lt;a </a:t>
            </a:r>
            <a:r>
              <a:rPr lang="en-US" i="1" dirty="0" err="1" smtClean="0">
                <a:solidFill>
                  <a:srgbClr val="008000"/>
                </a:solidFill>
                <a:latin typeface="Times"/>
                <a:cs typeface="Times"/>
              </a:rPr>
              <a:t>href</a:t>
            </a:r>
            <a:r>
              <a:rPr lang="en-US" i="1" dirty="0" smtClean="0">
                <a:solidFill>
                  <a:srgbClr val="008000"/>
                </a:solidFill>
                <a:latin typeface="Times"/>
                <a:cs typeface="Times"/>
              </a:rPr>
              <a:t>="#" class="</a:t>
            </a:r>
            <a:r>
              <a:rPr lang="en-US" i="1" dirty="0" err="1" smtClean="0">
                <a:solidFill>
                  <a:srgbClr val="008000"/>
                </a:solidFill>
                <a:latin typeface="Times"/>
                <a:cs typeface="Times"/>
              </a:rPr>
              <a:t>hint_vs</a:t>
            </a:r>
            <a:r>
              <a:rPr lang="en-US" i="1" dirty="0" smtClean="0">
                <a:solidFill>
                  <a:srgbClr val="008000"/>
                </a:solidFill>
                <a:latin typeface="Times"/>
                <a:cs typeface="Times"/>
              </a:rPr>
              <a:t>" data-id="</a:t>
            </a:r>
            <a:r>
              <a:rPr lang="en-US" i="1" dirty="0" err="1" smtClean="0">
                <a:solidFill>
                  <a:srgbClr val="008000"/>
                </a:solidFill>
                <a:latin typeface="Times"/>
                <a:cs typeface="Times"/>
              </a:rPr>
              <a:t>skos</a:t>
            </a:r>
            <a:r>
              <a:rPr lang="en-US" i="1" dirty="0" smtClean="0">
                <a:solidFill>
                  <a:srgbClr val="008000"/>
                </a:solidFill>
                <a:latin typeface="Times"/>
                <a:cs typeface="Times"/>
              </a:rPr>
              <a:t>"&gt;SKOS&lt;/a&gt; Value Set Demo.&lt;/p&gt;</a:t>
            </a:r>
          </a:p>
          <a:p>
            <a:pPr lvl="1"/>
            <a:endParaRPr lang="en-US" dirty="0" smtClean="0">
              <a:solidFill>
                <a:srgbClr val="008000"/>
              </a:solidFill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Select the “Run” button to test your changes.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800636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– Tooltip: Change Attributes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Update the Tooltip </a:t>
            </a:r>
            <a:r>
              <a:rPr lang="en-US" dirty="0" err="1" smtClean="0"/>
              <a:t>fadeIn</a:t>
            </a:r>
            <a:r>
              <a:rPr lang="en-US" dirty="0" smtClean="0"/>
              <a:t>/</a:t>
            </a:r>
            <a:r>
              <a:rPr lang="en-US" dirty="0" err="1" smtClean="0"/>
              <a:t>fadeOut</a:t>
            </a:r>
            <a:r>
              <a:rPr lang="en-US" dirty="0" smtClean="0"/>
              <a:t> speed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“slow”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“fast”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Milliseconds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Find the following JavaScript function:</a:t>
            </a:r>
          </a:p>
          <a:p>
            <a:pPr lvl="1"/>
            <a:r>
              <a:rPr lang="en-US" i="1" dirty="0" smtClean="0">
                <a:solidFill>
                  <a:schemeClr val="accent4"/>
                </a:solidFill>
                <a:latin typeface="Times"/>
                <a:cs typeface="Times"/>
              </a:rPr>
              <a:t>function </a:t>
            </a:r>
            <a:r>
              <a:rPr lang="en-US" i="1" dirty="0" err="1">
                <a:solidFill>
                  <a:schemeClr val="accent4"/>
                </a:solidFill>
                <a:latin typeface="Times"/>
                <a:cs typeface="Times"/>
              </a:rPr>
              <a:t>showTooltipValueSets</a:t>
            </a:r>
            <a:r>
              <a:rPr lang="en-US" i="1" dirty="0">
                <a:solidFill>
                  <a:schemeClr val="accent4"/>
                </a:solidFill>
                <a:latin typeface="Times"/>
                <a:cs typeface="Times"/>
              </a:rPr>
              <a:t>(</a:t>
            </a:r>
            <a:r>
              <a:rPr lang="en-US" i="1" dirty="0" smtClean="0">
                <a:solidFill>
                  <a:schemeClr val="accent4"/>
                </a:solidFill>
                <a:latin typeface="Times"/>
                <a:cs typeface="Times"/>
              </a:rPr>
              <a:t>)</a:t>
            </a:r>
          </a:p>
          <a:p>
            <a:pPr lvl="1"/>
            <a:r>
              <a:rPr lang="en-US" dirty="0" smtClean="0"/>
              <a:t>Replace the </a:t>
            </a:r>
            <a:r>
              <a:rPr lang="en-US" i="1" dirty="0" err="1" smtClean="0">
                <a:solidFill>
                  <a:srgbClr val="3F9800"/>
                </a:solidFill>
                <a:latin typeface="Times"/>
                <a:cs typeface="Times"/>
              </a:rPr>
              <a:t>fadeIn</a:t>
            </a:r>
            <a:r>
              <a:rPr lang="en-US" i="1" dirty="0" smtClean="0">
                <a:solidFill>
                  <a:srgbClr val="3F9800"/>
                </a:solidFill>
                <a:latin typeface="Times"/>
                <a:cs typeface="Times"/>
              </a:rPr>
              <a:t>("slow") </a:t>
            </a:r>
            <a:r>
              <a:rPr lang="en-US" dirty="0" smtClean="0"/>
              <a:t>to </a:t>
            </a:r>
            <a:r>
              <a:rPr lang="en-US" i="1" dirty="0" err="1">
                <a:solidFill>
                  <a:srgbClr val="3F9800"/>
                </a:solidFill>
                <a:latin typeface="Times"/>
                <a:cs typeface="Times"/>
              </a:rPr>
              <a:t>fadeIn</a:t>
            </a:r>
            <a:r>
              <a:rPr lang="en-US" i="1" dirty="0">
                <a:solidFill>
                  <a:srgbClr val="3F9800"/>
                </a:solidFill>
                <a:latin typeface="Times"/>
                <a:cs typeface="Times"/>
              </a:rPr>
              <a:t>("slow") </a:t>
            </a:r>
            <a:r>
              <a:rPr lang="en-US" dirty="0" smtClean="0"/>
              <a:t>This will make the tooltip appear over a 2 second duration</a:t>
            </a:r>
          </a:p>
          <a:p>
            <a:pPr lvl="1"/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6766777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– Tooltip: Add a row to the tooltip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Update the tooltip to display another row of data.  We will add the </a:t>
            </a:r>
            <a:r>
              <a:rPr lang="en-US" dirty="0" err="1" smtClean="0"/>
              <a:t>entryState</a:t>
            </a:r>
            <a:r>
              <a:rPr lang="en-US" dirty="0" smtClean="0"/>
              <a:t> status:</a:t>
            </a:r>
            <a:endParaRPr lang="en-US" dirty="0"/>
          </a:p>
          <a:p>
            <a:r>
              <a:rPr lang="en-US" dirty="0" smtClean="0"/>
              <a:t> </a:t>
            </a:r>
            <a:r>
              <a:rPr lang="en-US" dirty="0" smtClean="0">
                <a:solidFill>
                  <a:srgbClr val="000000"/>
                </a:solidFill>
              </a:rPr>
              <a:t>Find the following function:</a:t>
            </a:r>
          </a:p>
          <a:p>
            <a:pPr lvl="1"/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function </a:t>
            </a:r>
            <a:r>
              <a:rPr lang="en-US" i="1" dirty="0" err="1">
                <a:solidFill>
                  <a:srgbClr val="008000"/>
                </a:solidFill>
                <a:latin typeface="Times"/>
                <a:cs typeface="Times"/>
              </a:rPr>
              <a:t>getValueSetTableInfo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(</a:t>
            </a:r>
            <a:r>
              <a:rPr lang="en-US" i="1" dirty="0" err="1">
                <a:solidFill>
                  <a:srgbClr val="008000"/>
                </a:solidFill>
                <a:latin typeface="Times"/>
                <a:cs typeface="Times"/>
              </a:rPr>
              <a:t>valueSetJson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)</a:t>
            </a:r>
            <a:r>
              <a:rPr lang="en-US" i="1" dirty="0">
                <a:solidFill>
                  <a:srgbClr val="008000"/>
                </a:solidFill>
              </a:rPr>
              <a:t> </a:t>
            </a:r>
            <a:endParaRPr lang="en-US" i="1" dirty="0" smtClean="0">
              <a:solidFill>
                <a:srgbClr val="008000"/>
              </a:solidFill>
            </a:endParaRPr>
          </a:p>
          <a:p>
            <a:pPr lvl="1"/>
            <a:r>
              <a:rPr lang="en-US" dirty="0" smtClean="0"/>
              <a:t>Add another variable:</a:t>
            </a:r>
          </a:p>
          <a:p>
            <a:pPr lvl="1"/>
            <a:endParaRPr lang="en-US" dirty="0">
              <a:solidFill>
                <a:srgbClr val="008000"/>
              </a:solidFill>
            </a:endParaRPr>
          </a:p>
          <a:p>
            <a:pPr marL="457200" lvl="1" indent="0">
              <a:buNone/>
            </a:pPr>
            <a:r>
              <a:rPr lang="en-US" i="1" dirty="0" err="1" smtClean="0">
                <a:solidFill>
                  <a:srgbClr val="008000"/>
                </a:solidFill>
                <a:latin typeface="Times"/>
                <a:cs typeface="Times"/>
              </a:rPr>
              <a:t>var</a:t>
            </a:r>
            <a:r>
              <a:rPr lang="en-US" i="1" dirty="0" smtClean="0">
                <a:solidFill>
                  <a:srgbClr val="008000"/>
                </a:solidFill>
                <a:latin typeface="Times"/>
                <a:cs typeface="Times"/>
              </a:rPr>
              <a:t> </a:t>
            </a:r>
            <a:r>
              <a:rPr lang="en-US" i="1" dirty="0" err="1">
                <a:solidFill>
                  <a:srgbClr val="008000"/>
                </a:solidFill>
                <a:latin typeface="Times"/>
                <a:cs typeface="Times"/>
              </a:rPr>
              <a:t>entryState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 = valueSetJson.valueSetCatalogEntryMsg.valueSetCatalogEntry.entryState</a:t>
            </a:r>
            <a:r>
              <a:rPr lang="en-US" i="1" dirty="0">
                <a:solidFill>
                  <a:srgbClr val="008000"/>
                </a:solidFill>
              </a:rPr>
              <a:t>;</a:t>
            </a:r>
            <a:endParaRPr lang="en-US" i="1" dirty="0" smtClean="0">
              <a:solidFill>
                <a:srgbClr val="008000"/>
              </a:solidFill>
            </a:endParaRPr>
          </a:p>
          <a:p>
            <a:pPr lvl="1"/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9678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– Tooltip: Add a row to the tooltip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another </a:t>
            </a:r>
            <a:r>
              <a:rPr lang="en-US" dirty="0" smtClean="0"/>
              <a:t>HTML row: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i="1" dirty="0" smtClean="0">
                <a:solidFill>
                  <a:srgbClr val="008000"/>
                </a:solidFill>
                <a:latin typeface="Times"/>
                <a:cs typeface="Times"/>
              </a:rPr>
              <a:t>"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&lt;</a:t>
            </a:r>
            <a:r>
              <a:rPr lang="en-US" i="1" dirty="0" err="1">
                <a:solidFill>
                  <a:srgbClr val="008000"/>
                </a:solidFill>
                <a:latin typeface="Times"/>
                <a:cs typeface="Times"/>
              </a:rPr>
              <a:t>tr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&gt;&lt;td class=\"</a:t>
            </a:r>
            <a:r>
              <a:rPr lang="en-US" i="1" dirty="0" err="1">
                <a:solidFill>
                  <a:srgbClr val="008000"/>
                </a:solidFill>
                <a:latin typeface="Times"/>
                <a:cs typeface="Times"/>
              </a:rPr>
              <a:t>noWrap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\"&gt;Entry State:&lt;/td&gt;&lt;td&gt;" + </a:t>
            </a:r>
            <a:r>
              <a:rPr lang="en-US" i="1" dirty="0" err="1">
                <a:solidFill>
                  <a:srgbClr val="008000"/>
                </a:solidFill>
                <a:latin typeface="Times"/>
                <a:cs typeface="Times"/>
              </a:rPr>
              <a:t>entryState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 + "&lt;/td&gt;&lt;/</a:t>
            </a:r>
            <a:r>
              <a:rPr lang="en-US" i="1" dirty="0" err="1">
                <a:solidFill>
                  <a:srgbClr val="008000"/>
                </a:solidFill>
                <a:latin typeface="Times"/>
                <a:cs typeface="Times"/>
              </a:rPr>
              <a:t>tr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&gt;" + </a:t>
            </a:r>
          </a:p>
          <a:p>
            <a:pPr marL="228600" lvl="1" indent="-228600">
              <a:spcBef>
                <a:spcPts val="1500"/>
              </a:spcBef>
              <a:buClr>
                <a:schemeClr val="tx2"/>
              </a:buClr>
            </a:pPr>
            <a:r>
              <a:rPr lang="en-US" dirty="0" smtClean="0">
                <a:solidFill>
                  <a:srgbClr val="000000"/>
                </a:solidFill>
              </a:rPr>
              <a:t>Select </a:t>
            </a:r>
            <a:r>
              <a:rPr lang="en-US" dirty="0">
                <a:solidFill>
                  <a:srgbClr val="000000"/>
                </a:solidFill>
              </a:rPr>
              <a:t>the “Run” button to test your </a:t>
            </a:r>
            <a:r>
              <a:rPr lang="en-US" dirty="0" smtClean="0">
                <a:solidFill>
                  <a:srgbClr val="000000"/>
                </a:solidFill>
              </a:rPr>
              <a:t>changes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981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CTS2 in a </a:t>
            </a:r>
            <a:r>
              <a:rPr lang="en-US" dirty="0" smtClean="0">
                <a:latin typeface="Arial" charset="0"/>
              </a:rPr>
              <a:t>nutshell</a:t>
            </a:r>
            <a:br>
              <a:rPr lang="en-US" dirty="0" smtClean="0">
                <a:latin typeface="Arial" charset="0"/>
              </a:rPr>
            </a:br>
            <a:endParaRPr lang="en-US" dirty="0"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Autofit/>
          </a:bodyPr>
          <a:lstStyle/>
          <a:p>
            <a:pPr marL="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+mn-ea"/>
                <a:cs typeface="+mn-cs"/>
              </a:rPr>
              <a:t>A set of XML Schemas for: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Code Systems, Maps, Value Sets and Concept Domain Bindings</a:t>
            </a:r>
          </a:p>
          <a:p>
            <a:pPr marL="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+mn-ea"/>
                <a:cs typeface="+mn-cs"/>
              </a:rPr>
              <a:t>A set of URL formation rules for: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Reading, Querying, Importing and Updating the XML Documents</a:t>
            </a:r>
          </a:p>
          <a:p>
            <a:pPr marL="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+mn-ea"/>
                <a:cs typeface="+mn-cs"/>
              </a:rPr>
              <a:t>A set of rules for representing XML in JSON, RDF, Java, Python, …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92699E-F6F1-6E4F-AA6D-AF09296F8D2D}" type="slidenum">
              <a:rPr lang="en-US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– Tooltip: Add a row to the tooltip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when you mouse over a value </a:t>
            </a:r>
            <a:r>
              <a:rPr lang="en-US" dirty="0"/>
              <a:t>s</a:t>
            </a:r>
            <a:r>
              <a:rPr lang="en-US" dirty="0" smtClean="0"/>
              <a:t>et ID, you will see an additional row called “Entry State” in the tooltip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3048000"/>
            <a:ext cx="5308600" cy="24003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1295400" y="5181600"/>
            <a:ext cx="914400" cy="152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490387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– Tooltip: 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Change the Background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olor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update the CSS to change the background color</a:t>
            </a:r>
          </a:p>
          <a:p>
            <a:r>
              <a:rPr lang="en-US" dirty="0" smtClean="0"/>
              <a:t>In the CSS file, find the following section:</a:t>
            </a:r>
          </a:p>
          <a:p>
            <a:pPr marL="457200" lvl="1" indent="0">
              <a:buNone/>
            </a:pPr>
            <a:r>
              <a:rPr lang="en-US" i="1" dirty="0" err="1">
                <a:solidFill>
                  <a:srgbClr val="008000"/>
                </a:solidFill>
                <a:latin typeface="Times"/>
                <a:cs typeface="Times"/>
              </a:rPr>
              <a:t>div#</a:t>
            </a:r>
            <a:r>
              <a:rPr lang="en-US" i="1" dirty="0" err="1" smtClean="0">
                <a:solidFill>
                  <a:srgbClr val="008000"/>
                </a:solidFill>
                <a:latin typeface="Times"/>
                <a:cs typeface="Times"/>
              </a:rPr>
              <a:t>tooltip</a:t>
            </a:r>
            <a:endParaRPr lang="en-US" i="1" dirty="0" smtClean="0">
              <a:solidFill>
                <a:srgbClr val="008000"/>
              </a:solidFill>
              <a:latin typeface="Times"/>
              <a:cs typeface="Times"/>
            </a:endParaRPr>
          </a:p>
          <a:p>
            <a:pPr lvl="1"/>
            <a:r>
              <a:rPr lang="en-US" dirty="0" smtClean="0"/>
              <a:t>Replace this line: </a:t>
            </a:r>
          </a:p>
          <a:p>
            <a:pPr marL="914400" lvl="2" indent="0">
              <a:buNone/>
            </a:pP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background-color: </a:t>
            </a:r>
            <a:r>
              <a:rPr lang="en-US" i="1" dirty="0" smtClean="0">
                <a:solidFill>
                  <a:srgbClr val="008000"/>
                </a:solidFill>
                <a:latin typeface="Times"/>
                <a:cs typeface="Times"/>
              </a:rPr>
              <a:t>#879fb1;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With this:</a:t>
            </a:r>
          </a:p>
          <a:p>
            <a:pPr marL="914400" lvl="2" indent="0">
              <a:buNone/>
            </a:pP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background-color: </a:t>
            </a:r>
            <a:r>
              <a:rPr lang="en-US" i="1" dirty="0" smtClean="0">
                <a:solidFill>
                  <a:srgbClr val="008000"/>
                </a:solidFill>
                <a:latin typeface="Times"/>
                <a:cs typeface="Times"/>
              </a:rPr>
              <a:t>#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f49956;</a:t>
            </a:r>
          </a:p>
        </p:txBody>
      </p:sp>
    </p:spTree>
    <p:extLst>
      <p:ext uri="{BB962C8B-B14F-4D97-AF65-F5344CB8AC3E}">
        <p14:creationId xmlns:p14="http://schemas.microsoft.com/office/powerpoint/2010/main" val="3099279294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– Tooltip: Change the 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Background Color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 indent="-228600">
              <a:spcBef>
                <a:spcPts val="1500"/>
              </a:spcBef>
              <a:buClr>
                <a:schemeClr val="tx2"/>
              </a:buClr>
            </a:pPr>
            <a:r>
              <a:rPr lang="en-US" dirty="0">
                <a:solidFill>
                  <a:srgbClr val="000000"/>
                </a:solidFill>
              </a:rPr>
              <a:t>Select the “Run” button to test your </a:t>
            </a:r>
            <a:r>
              <a:rPr lang="en-US" dirty="0" smtClean="0">
                <a:solidFill>
                  <a:srgbClr val="000000"/>
                </a:solidFill>
              </a:rPr>
              <a:t>changes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/>
              <a:t>Now when you mouse over a </a:t>
            </a:r>
            <a:r>
              <a:rPr lang="en-US" dirty="0" smtClean="0"/>
              <a:t>value </a:t>
            </a:r>
            <a:r>
              <a:rPr lang="en-US" dirty="0"/>
              <a:t>s</a:t>
            </a:r>
            <a:r>
              <a:rPr lang="en-US" dirty="0" smtClean="0"/>
              <a:t>et </a:t>
            </a:r>
            <a:r>
              <a:rPr lang="en-US" dirty="0"/>
              <a:t>ID, you will see </a:t>
            </a:r>
            <a:r>
              <a:rPr lang="en-US" dirty="0" smtClean="0"/>
              <a:t>the background of the Tooltip has changed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3505200"/>
            <a:ext cx="53086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93006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Widget: Dropdown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25233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– 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Dropdown: Country of Birth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create a dropdown to select a person’s country of birth</a:t>
            </a:r>
          </a:p>
          <a:p>
            <a:r>
              <a:rPr lang="en-US" dirty="0" smtClean="0"/>
              <a:t>Retrieve </a:t>
            </a:r>
            <a:r>
              <a:rPr lang="en-US" dirty="0"/>
              <a:t>a list of available v</a:t>
            </a:r>
            <a:r>
              <a:rPr lang="en-US" dirty="0" smtClean="0"/>
              <a:t>alue sets from CDC PHINVADS CTS2 service: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http://informatics.mayo.edu/cts2/services/phinvads/valuesets?maxtoreturn=</a:t>
            </a:r>
            <a:r>
              <a:rPr lang="en-US" dirty="0" smtClean="0">
                <a:hlinkClick r:id="rId3"/>
              </a:rPr>
              <a:t>100</a:t>
            </a:r>
            <a:endParaRPr lang="en-US" dirty="0"/>
          </a:p>
          <a:p>
            <a:r>
              <a:rPr lang="en-US" dirty="0" smtClean="0"/>
              <a:t>Select the value set where:</a:t>
            </a:r>
          </a:p>
          <a:p>
            <a:pPr lvl="1"/>
            <a:r>
              <a:rPr lang="en-US" dirty="0" err="1" smtClean="0"/>
              <a:t>valueSetName</a:t>
            </a:r>
            <a:r>
              <a:rPr lang="en-US" dirty="0" smtClean="0"/>
              <a:t>=“</a:t>
            </a:r>
            <a:r>
              <a:rPr lang="en-US" dirty="0" err="1" smtClean="0"/>
              <a:t>PHVS_BirthCountry_CDC</a:t>
            </a:r>
            <a:r>
              <a:rPr lang="en-US" dirty="0" smtClean="0"/>
              <a:t>”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70209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– Dropdown: Country of Birth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 </a:t>
            </a:r>
            <a:r>
              <a:rPr lang="en-US" dirty="0"/>
              <a:t>at the result of </a:t>
            </a:r>
            <a:r>
              <a:rPr lang="en-US" dirty="0" smtClean="0"/>
              <a:t>resolved value set call: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informatics.mayo.edu</a:t>
            </a:r>
            <a:r>
              <a:rPr lang="en-US" dirty="0">
                <a:hlinkClick r:id="rId2"/>
              </a:rPr>
              <a:t>/cts2/services/phinvads/valueset/PHVS_BirthCountry_CDC/</a:t>
            </a:r>
            <a:r>
              <a:rPr lang="en-US" dirty="0" smtClean="0">
                <a:hlinkClick r:id="rId2"/>
              </a:rPr>
              <a:t>resolution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will use </a:t>
            </a:r>
            <a:r>
              <a:rPr lang="en-US" dirty="0" smtClean="0"/>
              <a:t>the </a:t>
            </a:r>
            <a:r>
              <a:rPr lang="en-US" dirty="0"/>
              <a:t>data returned here to populate our CTS2 </a:t>
            </a:r>
            <a:r>
              <a:rPr lang="en-US" dirty="0" smtClean="0"/>
              <a:t>dropdown widget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145053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– Dropdown: Country of Birth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JSFiddle</a:t>
            </a:r>
            <a:r>
              <a:rPr lang="en-US" dirty="0" smtClean="0"/>
              <a:t> code:</a:t>
            </a:r>
          </a:p>
          <a:p>
            <a:pPr lvl="1"/>
            <a:r>
              <a:rPr lang="en-US" dirty="0">
                <a:hlinkClick r:id="rId2"/>
              </a:rPr>
              <a:t>http://jsfiddle.net/coryendle/bhTaD</a:t>
            </a:r>
            <a:r>
              <a:rPr lang="en-US" dirty="0" smtClean="0">
                <a:hlinkClick r:id="rId2"/>
              </a:rPr>
              <a:t>/</a:t>
            </a:r>
            <a:endParaRPr lang="en-US" dirty="0"/>
          </a:p>
          <a:p>
            <a:r>
              <a:rPr lang="en-US" dirty="0" smtClean="0"/>
              <a:t>In the HTML code, we will add another dropdown to select the country of birth</a:t>
            </a:r>
          </a:p>
          <a:p>
            <a:r>
              <a:rPr lang="en-US" dirty="0"/>
              <a:t>After the </a:t>
            </a:r>
            <a:r>
              <a:rPr lang="en-US" dirty="0" smtClean="0"/>
              <a:t>code for the “Severity” dropdown, add the following line of code:</a:t>
            </a:r>
          </a:p>
          <a:p>
            <a:pPr marL="457200" lvl="1" indent="0">
              <a:buNone/>
            </a:pPr>
            <a:r>
              <a:rPr lang="en-US" i="1" dirty="0">
                <a:solidFill>
                  <a:schemeClr val="accent4"/>
                </a:solidFill>
                <a:latin typeface="Times"/>
                <a:cs typeface="Times"/>
              </a:rPr>
              <a:t>&lt;</a:t>
            </a:r>
            <a:r>
              <a:rPr lang="en-US" i="1" dirty="0" err="1">
                <a:solidFill>
                  <a:schemeClr val="accent4"/>
                </a:solidFill>
                <a:latin typeface="Times"/>
                <a:cs typeface="Times"/>
              </a:rPr>
              <a:t>br</a:t>
            </a:r>
            <a:r>
              <a:rPr lang="en-US" i="1" dirty="0">
                <a:solidFill>
                  <a:schemeClr val="accent4"/>
                </a:solidFill>
                <a:latin typeface="Times"/>
                <a:cs typeface="Times"/>
              </a:rPr>
              <a:t>/</a:t>
            </a:r>
            <a:r>
              <a:rPr lang="en-US" i="1" dirty="0" smtClean="0">
                <a:solidFill>
                  <a:schemeClr val="accent4"/>
                </a:solidFill>
                <a:latin typeface="Times"/>
                <a:cs typeface="Times"/>
              </a:rPr>
              <a:t>&gt;&lt;</a:t>
            </a:r>
            <a:r>
              <a:rPr lang="en-US" i="1" dirty="0" err="1">
                <a:solidFill>
                  <a:schemeClr val="accent4"/>
                </a:solidFill>
                <a:latin typeface="Times"/>
                <a:cs typeface="Times"/>
              </a:rPr>
              <a:t>br</a:t>
            </a:r>
            <a:r>
              <a:rPr lang="en-US" i="1" dirty="0">
                <a:solidFill>
                  <a:schemeClr val="accent4"/>
                </a:solidFill>
                <a:latin typeface="Times"/>
                <a:cs typeface="Times"/>
              </a:rPr>
              <a:t>/</a:t>
            </a:r>
            <a:r>
              <a:rPr lang="en-US" i="1" dirty="0" smtClean="0">
                <a:solidFill>
                  <a:schemeClr val="accent4"/>
                </a:solidFill>
                <a:latin typeface="Times"/>
                <a:cs typeface="Times"/>
              </a:rPr>
              <a:t>&gt; Country </a:t>
            </a:r>
            <a:r>
              <a:rPr lang="en-US" i="1" dirty="0">
                <a:solidFill>
                  <a:schemeClr val="accent4"/>
                </a:solidFill>
                <a:latin typeface="Times"/>
                <a:cs typeface="Times"/>
              </a:rPr>
              <a:t>of Birth: &lt;select class="cts2-valueset(name : PHVS_BirthCountry_CDC;max:500)"&gt;&lt;/select&gt;</a:t>
            </a:r>
            <a:endParaRPr lang="en-US" i="1" dirty="0" smtClean="0">
              <a:solidFill>
                <a:schemeClr val="accent4"/>
              </a:solidFill>
              <a:latin typeface="Times"/>
              <a:cs typeface="Times"/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594969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Enabled UI Widgets</a:t>
            </a:r>
            <a:br>
              <a:rPr lang="en-US" dirty="0"/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Lab Exercise – Dropdown: Country of Birth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 indent="-228600">
              <a:spcBef>
                <a:spcPts val="1500"/>
              </a:spcBef>
              <a:buClr>
                <a:schemeClr val="tx2"/>
              </a:buClr>
            </a:pPr>
            <a:r>
              <a:rPr lang="en-US" dirty="0">
                <a:solidFill>
                  <a:srgbClr val="000000"/>
                </a:solidFill>
              </a:rPr>
              <a:t>Select the “Run” button to test your </a:t>
            </a:r>
            <a:r>
              <a:rPr lang="en-US" dirty="0" smtClean="0">
                <a:solidFill>
                  <a:srgbClr val="000000"/>
                </a:solidFill>
              </a:rPr>
              <a:t>changes</a:t>
            </a:r>
          </a:p>
          <a:p>
            <a:pPr marL="228600" lvl="1" indent="-228600">
              <a:spcBef>
                <a:spcPts val="1500"/>
              </a:spcBef>
              <a:buClr>
                <a:schemeClr val="tx2"/>
              </a:buClr>
            </a:pPr>
            <a:r>
              <a:rPr lang="en-US" dirty="0" smtClean="0">
                <a:solidFill>
                  <a:srgbClr val="000000"/>
                </a:solidFill>
              </a:rPr>
              <a:t>You will now see the Country of Birth </a:t>
            </a:r>
            <a:r>
              <a:rPr lang="en-US" dirty="0">
                <a:solidFill>
                  <a:srgbClr val="000000"/>
                </a:solidFill>
              </a:rPr>
              <a:t>d</a:t>
            </a:r>
            <a:r>
              <a:rPr lang="en-US" dirty="0" smtClean="0">
                <a:solidFill>
                  <a:srgbClr val="000000"/>
                </a:solidFill>
              </a:rPr>
              <a:t>ropdown:</a:t>
            </a:r>
          </a:p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endParaRPr lang="en-US" dirty="0">
              <a:solidFill>
                <a:srgbClr val="00000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3048000"/>
            <a:ext cx="66802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557923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56286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and Widget Review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Examples of Web Applications that utilized CTS2 Service</a:t>
            </a:r>
          </a:p>
          <a:p>
            <a:r>
              <a:rPr lang="en-US" dirty="0" smtClean="0"/>
              <a:t>Customizable UI widgets available to quickly see the CTS2 content</a:t>
            </a:r>
          </a:p>
          <a:p>
            <a:r>
              <a:rPr lang="en-US" dirty="0" smtClean="0"/>
              <a:t>Open Source</a:t>
            </a:r>
          </a:p>
        </p:txBody>
      </p:sp>
    </p:spTree>
    <p:extLst>
      <p:ext uri="{BB962C8B-B14F-4D97-AF65-F5344CB8AC3E}">
        <p14:creationId xmlns:p14="http://schemas.microsoft.com/office/powerpoint/2010/main" val="2448986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Implementation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Planning an Implementation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425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" charset="0"/>
              </a:rPr>
              <a:t>References</a:t>
            </a:r>
            <a:br>
              <a:rPr lang="en-US" dirty="0" smtClean="0">
                <a:latin typeface="Arial" charset="0"/>
              </a:rPr>
            </a:br>
            <a:endParaRPr lang="en-US" dirty="0">
              <a:latin typeface="Arial" charset="0"/>
            </a:endParaRPr>
          </a:p>
        </p:txBody>
      </p:sp>
      <p:sp>
        <p:nvSpPr>
          <p:cNvPr id="5427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1600" dirty="0">
                <a:latin typeface="Arial" charset="0"/>
              </a:rPr>
              <a:t>Sample REST calls for Module Specifications:  </a:t>
            </a:r>
            <a:endParaRPr lang="en-US" sz="1600" dirty="0" smtClean="0">
              <a:latin typeface="Arial" charset="0"/>
            </a:endParaRPr>
          </a:p>
          <a:p>
            <a:pPr lvl="1" eaLnBrk="1" hangingPunct="1"/>
            <a:r>
              <a:rPr lang="en-US" sz="1600" dirty="0" smtClean="0">
                <a:latin typeface="Arial" charset="0"/>
                <a:hlinkClick r:id="rId2"/>
              </a:rPr>
              <a:t>http</a:t>
            </a:r>
            <a:r>
              <a:rPr lang="en-US" sz="1600" dirty="0">
                <a:latin typeface="Arial" charset="0"/>
                <a:hlinkClick r:id="rId2"/>
              </a:rPr>
              <a:t>://www.bioontology.org/wiki/index.php/CTS2_BioPortal_wrapper_summary</a:t>
            </a:r>
            <a:endParaRPr lang="en-US" sz="1600" dirty="0">
              <a:latin typeface="Arial" charset="0"/>
            </a:endParaRPr>
          </a:p>
          <a:p>
            <a:pPr eaLnBrk="1" hangingPunct="1"/>
            <a:r>
              <a:rPr lang="en-US" sz="1600" dirty="0">
                <a:latin typeface="Arial" charset="0"/>
              </a:rPr>
              <a:t>Sample REST calls for Module Specifications against an RDF triple store:  </a:t>
            </a:r>
            <a:endParaRPr lang="en-US" sz="1600" dirty="0" smtClean="0">
              <a:latin typeface="Arial" charset="0"/>
            </a:endParaRPr>
          </a:p>
          <a:p>
            <a:pPr lvl="1" eaLnBrk="1" hangingPunct="1"/>
            <a:r>
              <a:rPr lang="en-US" sz="1600" dirty="0" smtClean="0">
                <a:latin typeface="Arial" charset="0"/>
                <a:hlinkClick r:id="rId3"/>
              </a:rPr>
              <a:t>http</a:t>
            </a:r>
            <a:r>
              <a:rPr lang="en-US" sz="1600" dirty="0">
                <a:latin typeface="Arial" charset="0"/>
                <a:hlinkClick r:id="rId3"/>
              </a:rPr>
              <a:t>://www.bioontology.org/wiki/index.php/CTS2_RDF_Plugin</a:t>
            </a:r>
            <a:endParaRPr lang="en-US" sz="1600" dirty="0">
              <a:latin typeface="Arial" charset="0"/>
            </a:endParaRPr>
          </a:p>
          <a:p>
            <a:pPr eaLnBrk="1" hangingPunct="1"/>
            <a:r>
              <a:rPr lang="en-US" sz="1600" dirty="0">
                <a:latin typeface="Arial" charset="0"/>
              </a:rPr>
              <a:t>REST interfaces for CTS2:  </a:t>
            </a:r>
            <a:endParaRPr lang="en-US" sz="1600" dirty="0" smtClean="0">
              <a:latin typeface="Arial" charset="0"/>
            </a:endParaRPr>
          </a:p>
          <a:p>
            <a:pPr lvl="1" eaLnBrk="1" hangingPunct="1"/>
            <a:r>
              <a:rPr lang="en-US" sz="1600" dirty="0" smtClean="0">
                <a:latin typeface="Arial" charset="0"/>
                <a:hlinkClick r:id="rId4"/>
              </a:rPr>
              <a:t>http</a:t>
            </a:r>
            <a:r>
              <a:rPr lang="en-US" sz="1600" dirty="0">
                <a:latin typeface="Arial" charset="0"/>
                <a:hlinkClick r:id="rId4"/>
              </a:rPr>
              <a:t>://informatics.mayo.edu/cts2/index.php/REST</a:t>
            </a:r>
            <a:endParaRPr lang="en-US" sz="1600" dirty="0">
              <a:latin typeface="Arial" charset="0"/>
            </a:endParaRPr>
          </a:p>
          <a:p>
            <a:pPr eaLnBrk="1" hangingPunct="1"/>
            <a:r>
              <a:rPr lang="en-US" sz="1600" dirty="0" smtClean="0">
                <a:latin typeface="Arial" charset="0"/>
              </a:rPr>
              <a:t>Service Plugin resources:</a:t>
            </a:r>
          </a:p>
          <a:p>
            <a:pPr lvl="1" eaLnBrk="1" hangingPunct="1"/>
            <a:r>
              <a:rPr lang="en-US" sz="1600" dirty="0" smtClean="0">
                <a:latin typeface="Arial" charset="0"/>
                <a:hlinkClick r:id="rId5"/>
              </a:rPr>
              <a:t>https</a:t>
            </a:r>
            <a:r>
              <a:rPr lang="en-US" sz="1600" dirty="0">
                <a:latin typeface="Arial" charset="0"/>
                <a:hlinkClick r:id="rId5"/>
              </a:rPr>
              <a:t>://github.com/hsbauer/cts2-example-service/archive/</a:t>
            </a:r>
            <a:r>
              <a:rPr lang="en-US" sz="1600" dirty="0" smtClean="0">
                <a:latin typeface="Arial" charset="0"/>
                <a:hlinkClick r:id="rId5"/>
              </a:rPr>
              <a:t>master.zip</a:t>
            </a:r>
            <a:endParaRPr lang="en-US" sz="1600" dirty="0" smtClean="0">
              <a:latin typeface="Arial" charset="0"/>
            </a:endParaRPr>
          </a:p>
          <a:p>
            <a:pPr lvl="1" eaLnBrk="1" hangingPunct="1"/>
            <a:r>
              <a:rPr lang="en-US" sz="1600" dirty="0">
                <a:latin typeface="Arial" charset="0"/>
                <a:hlinkClick r:id="rId6"/>
              </a:rPr>
              <a:t>http://informatics.mayo.edu/cts2/framework/downloads/cts2framework-</a:t>
            </a:r>
            <a:r>
              <a:rPr lang="en-US" sz="1600" dirty="0" smtClean="0">
                <a:latin typeface="Arial" charset="0"/>
                <a:hlinkClick r:id="rId6"/>
              </a:rPr>
              <a:t>standalone.jar</a:t>
            </a:r>
            <a:endParaRPr lang="en-US" sz="1600" dirty="0" smtClean="0">
              <a:latin typeface="Arial" charset="0"/>
            </a:endParaRPr>
          </a:p>
          <a:p>
            <a:pPr lvl="1" eaLnBrk="1" hangingPunct="1"/>
            <a:r>
              <a:rPr lang="en-US" sz="1600" dirty="0">
                <a:hlinkClick r:id="rId7"/>
              </a:rPr>
              <a:t>http://www.mysql.com/downloads/mysql/5.1.html</a:t>
            </a:r>
            <a:endParaRPr lang="en-US" sz="1600" dirty="0"/>
          </a:p>
          <a:p>
            <a:pPr lvl="1" eaLnBrk="1" hangingPunct="1"/>
            <a:r>
              <a:rPr lang="en-US" sz="1600" dirty="0">
                <a:hlinkClick r:id="rId8"/>
              </a:rPr>
              <a:t>http://maven.apache.org/</a:t>
            </a:r>
            <a:r>
              <a:rPr lang="en-US" sz="1600" dirty="0" smtClean="0">
                <a:hlinkClick r:id="rId8"/>
              </a:rPr>
              <a:t>download.html</a:t>
            </a:r>
            <a:r>
              <a:rPr lang="en-US" sz="1600" dirty="0" smtClean="0"/>
              <a:t> (Maven 2.2.1)</a:t>
            </a:r>
            <a:endParaRPr lang="en-US" sz="1600" dirty="0"/>
          </a:p>
          <a:p>
            <a:pPr lvl="1" eaLnBrk="1" hangingPunct="1"/>
            <a:r>
              <a:rPr lang="en-US" sz="1600" dirty="0">
                <a:hlinkClick r:id="rId9"/>
              </a:rPr>
              <a:t>http://www.eclipse.org/downloads</a:t>
            </a:r>
            <a:r>
              <a:rPr lang="en-US" sz="1600" dirty="0" smtClean="0">
                <a:hlinkClick r:id="rId9"/>
              </a:rPr>
              <a:t>/</a:t>
            </a:r>
            <a:endParaRPr lang="en-US" sz="1600" dirty="0" smtClean="0">
              <a:latin typeface="Arial" charset="0"/>
            </a:endParaRPr>
          </a:p>
          <a:p>
            <a:pPr eaLnBrk="1" hangingPunct="1"/>
            <a:endParaRPr lang="en-US" sz="16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116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</a:rPr>
              <a:t>References</a:t>
            </a:r>
            <a:br>
              <a:rPr lang="en-US" dirty="0" smtClean="0">
                <a:latin typeface="Arial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 smtClean="0"/>
              <a:t>BioPortal REST Wrapper</a:t>
            </a:r>
          </a:p>
          <a:p>
            <a:pPr lvl="1"/>
            <a:r>
              <a:rPr lang="en-US" sz="1600" dirty="0">
                <a:hlinkClick r:id="rId2"/>
              </a:rPr>
              <a:t>http://informatics.mayo.edu/cts2/rest/</a:t>
            </a:r>
            <a:r>
              <a:rPr lang="en-US" sz="1600" dirty="0" smtClean="0">
                <a:hlinkClick r:id="rId2"/>
              </a:rPr>
              <a:t>valuesets</a:t>
            </a:r>
            <a:endParaRPr lang="en-US" sz="1600" dirty="0" smtClean="0"/>
          </a:p>
          <a:p>
            <a:r>
              <a:rPr lang="en-US" sz="1600" dirty="0" smtClean="0"/>
              <a:t>BioPortal RDF Wrapper</a:t>
            </a:r>
          </a:p>
          <a:p>
            <a:pPr lvl="1"/>
            <a:r>
              <a:rPr lang="en-US" sz="1600" dirty="0">
                <a:hlinkClick r:id="rId3"/>
              </a:rPr>
              <a:t>http://informatics.mayo.edu/cts2/services/bioportal-rdf/</a:t>
            </a:r>
            <a:r>
              <a:rPr lang="en-US" sz="1600" dirty="0" smtClean="0">
                <a:hlinkClick r:id="rId3"/>
              </a:rPr>
              <a:t>valuesets</a:t>
            </a:r>
            <a:endParaRPr lang="en-US" sz="1600" dirty="0" smtClean="0">
              <a:latin typeface="Arial" charset="0"/>
            </a:endParaRPr>
          </a:p>
          <a:p>
            <a:r>
              <a:rPr lang="en-US" sz="1600" dirty="0" smtClean="0">
                <a:latin typeface="Arial" charset="0"/>
              </a:rPr>
              <a:t>BioPortal </a:t>
            </a:r>
            <a:r>
              <a:rPr lang="en-US" sz="1600" dirty="0"/>
              <a:t>SPARQL endpoint</a:t>
            </a:r>
            <a:r>
              <a:rPr lang="en-US" sz="1600" dirty="0" smtClean="0">
                <a:latin typeface="Arial" charset="0"/>
              </a:rPr>
              <a:t>:</a:t>
            </a:r>
          </a:p>
          <a:p>
            <a:pPr lvl="1"/>
            <a:r>
              <a:rPr lang="en-US" sz="1600" dirty="0">
                <a:latin typeface="Arial" charset="0"/>
                <a:hlinkClick r:id="rId4"/>
              </a:rPr>
              <a:t>http://sparql.bioontology.org</a:t>
            </a:r>
            <a:r>
              <a:rPr lang="en-US" sz="1600" dirty="0" smtClean="0">
                <a:latin typeface="Arial" charset="0"/>
                <a:hlinkClick r:id="rId4"/>
              </a:rPr>
              <a:t>/</a:t>
            </a:r>
            <a:endParaRPr lang="en-US" sz="1600" dirty="0" smtClean="0">
              <a:latin typeface="Arial" charset="0"/>
            </a:endParaRPr>
          </a:p>
          <a:p>
            <a:pPr marL="228600" lvl="1" indent="-228600">
              <a:spcBef>
                <a:spcPts val="1500"/>
              </a:spcBef>
              <a:buClr>
                <a:schemeClr val="tx2"/>
              </a:buClr>
            </a:pPr>
            <a:r>
              <a:rPr lang="en-US" sz="1600" dirty="0"/>
              <a:t>MU </a:t>
            </a:r>
            <a:r>
              <a:rPr lang="en-US" sz="1600" dirty="0">
                <a:latin typeface="Arial"/>
                <a:cs typeface="Arial"/>
              </a:rPr>
              <a:t>Quality</a:t>
            </a:r>
            <a:r>
              <a:rPr lang="en-US" sz="1600" dirty="0"/>
              <a:t> Measure Value Set </a:t>
            </a:r>
            <a:r>
              <a:rPr lang="en-US" sz="1600" dirty="0" smtClean="0"/>
              <a:t>Service</a:t>
            </a:r>
          </a:p>
          <a:p>
            <a:pPr lvl="1"/>
            <a:r>
              <a:rPr lang="en-US" sz="1600" dirty="0" smtClean="0">
                <a:latin typeface="Arial" charset="0"/>
                <a:hlinkClick r:id="rId5"/>
              </a:rPr>
              <a:t>https</a:t>
            </a:r>
            <a:r>
              <a:rPr lang="en-US" sz="1600" dirty="0">
                <a:latin typeface="Arial" charset="0"/>
                <a:hlinkClick r:id="rId5"/>
              </a:rPr>
              <a:t>://informatics.mayo.edu/cts2/services/mat/</a:t>
            </a:r>
            <a:r>
              <a:rPr lang="en-US" sz="1600" dirty="0" smtClean="0">
                <a:latin typeface="Arial" charset="0"/>
                <a:hlinkClick r:id="rId5"/>
              </a:rPr>
              <a:t>valuesets</a:t>
            </a:r>
            <a:endParaRPr lang="en-US" sz="1600" dirty="0" smtClean="0">
              <a:latin typeface="Arial" charset="0"/>
            </a:endParaRPr>
          </a:p>
          <a:p>
            <a:r>
              <a:rPr lang="en-US" sz="1600" dirty="0" smtClean="0">
                <a:latin typeface="Arial" charset="0"/>
              </a:rPr>
              <a:t>GUIs that display CTS2 Content:</a:t>
            </a:r>
          </a:p>
          <a:p>
            <a:pPr lvl="1"/>
            <a:r>
              <a:rPr lang="en-US" sz="1600" dirty="0">
                <a:hlinkClick r:id="rId6"/>
              </a:rPr>
              <a:t>https://informatics.mayo.edu/</a:t>
            </a:r>
            <a:r>
              <a:rPr lang="en-US" sz="1600" dirty="0" smtClean="0">
                <a:hlinkClick r:id="rId6"/>
              </a:rPr>
              <a:t>vsmc</a:t>
            </a:r>
            <a:endParaRPr lang="en-US" sz="1600" dirty="0" smtClean="0"/>
          </a:p>
          <a:p>
            <a:pPr lvl="1"/>
            <a:r>
              <a:rPr lang="en-US" sz="1600" dirty="0" smtClean="0">
                <a:latin typeface="Arial" charset="0"/>
                <a:hlinkClick r:id="rId7"/>
              </a:rPr>
              <a:t>http</a:t>
            </a:r>
            <a:r>
              <a:rPr lang="en-US" sz="1600" dirty="0">
                <a:latin typeface="Arial" charset="0"/>
                <a:hlinkClick r:id="rId7"/>
              </a:rPr>
              <a:t>://www.phenotypeportal.org</a:t>
            </a:r>
            <a:r>
              <a:rPr lang="en-US" sz="1600" dirty="0" smtClean="0">
                <a:latin typeface="Arial" charset="0"/>
                <a:hlinkClick r:id="rId7"/>
              </a:rPr>
              <a:t>/</a:t>
            </a:r>
            <a:endParaRPr lang="en-US" sz="1600" dirty="0">
              <a:latin typeface="Arial" charset="0"/>
            </a:endParaRPr>
          </a:p>
          <a:p>
            <a:r>
              <a:rPr lang="en-US" sz="1600" dirty="0" smtClean="0">
                <a:latin typeface="Arial" charset="0"/>
              </a:rPr>
              <a:t>UI Widgets Example:  </a:t>
            </a:r>
          </a:p>
          <a:p>
            <a:pPr lvl="1"/>
            <a:r>
              <a:rPr lang="en-US" sz="1600" dirty="0" smtClean="0">
                <a:hlinkClick r:id="rId8"/>
              </a:rPr>
              <a:t>http://informatics.mayo.edu/cts2widgets/widgets.html</a:t>
            </a:r>
            <a:endParaRPr lang="en-US" sz="1600" dirty="0" smtClean="0"/>
          </a:p>
          <a:p>
            <a:pPr marL="457200" lvl="1" indent="0">
              <a:buNone/>
            </a:pPr>
            <a:endParaRPr lang="en-US" sz="1600" dirty="0" smtClean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17447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UI Widgets in </a:t>
            </a:r>
            <a:r>
              <a:rPr lang="en-US" sz="1600" dirty="0" err="1"/>
              <a:t>GitHub</a:t>
            </a:r>
            <a:r>
              <a:rPr lang="en-US" sz="1600" dirty="0"/>
              <a:t>:</a:t>
            </a:r>
          </a:p>
          <a:p>
            <a:pPr lvl="1"/>
            <a:r>
              <a:rPr lang="en-US" sz="1600" dirty="0">
                <a:hlinkClick r:id="rId2"/>
              </a:rPr>
              <a:t>https://github.com/cts2/</a:t>
            </a:r>
            <a:endParaRPr lang="en-US" sz="1600" dirty="0"/>
          </a:p>
          <a:p>
            <a:pPr lvl="1"/>
            <a:r>
              <a:rPr lang="en-US" sz="1600" dirty="0">
                <a:hlinkClick r:id="rId3"/>
              </a:rPr>
              <a:t>https://github.com/cts2/cts2autocomplete</a:t>
            </a:r>
            <a:endParaRPr lang="en-US" sz="1600" dirty="0"/>
          </a:p>
          <a:p>
            <a:pPr lvl="1"/>
            <a:r>
              <a:rPr lang="en-US" sz="1600" dirty="0">
                <a:hlinkClick r:id="rId4"/>
              </a:rPr>
              <a:t>https://github.com/cts2/cts2tooltip</a:t>
            </a:r>
            <a:endParaRPr lang="en-US" sz="1600" dirty="0"/>
          </a:p>
          <a:p>
            <a:pPr lvl="1"/>
            <a:r>
              <a:rPr lang="en-US" sz="1600" dirty="0">
                <a:hlinkClick r:id="rId5"/>
              </a:rPr>
              <a:t>https://github.com/cts2/cts2dropdown</a:t>
            </a:r>
            <a:endParaRPr lang="en-US" sz="1600" dirty="0"/>
          </a:p>
          <a:p>
            <a:r>
              <a:rPr lang="en-US" sz="1600" dirty="0" err="1"/>
              <a:t>jQuery</a:t>
            </a:r>
            <a:r>
              <a:rPr lang="en-US" sz="1600" dirty="0"/>
              <a:t> UI Widget Reference:</a:t>
            </a:r>
          </a:p>
          <a:p>
            <a:pPr lvl="1"/>
            <a:r>
              <a:rPr lang="en-US" sz="1600" dirty="0">
                <a:hlinkClick r:id="rId6"/>
              </a:rPr>
              <a:t>http://jqueryui.com</a:t>
            </a:r>
            <a:r>
              <a:rPr lang="en-US" sz="1600" dirty="0" smtClean="0">
                <a:hlinkClick r:id="rId6"/>
              </a:rPr>
              <a:t>/</a:t>
            </a:r>
            <a:endParaRPr lang="en-US" sz="1600" dirty="0" smtClean="0"/>
          </a:p>
          <a:p>
            <a:r>
              <a:rPr lang="en-US" sz="1600" dirty="0" err="1" smtClean="0"/>
              <a:t>JSFiddle</a:t>
            </a:r>
            <a:r>
              <a:rPr lang="en-US" sz="1600" dirty="0" smtClean="0"/>
              <a:t> UI Widgets Lab Exercises:</a:t>
            </a:r>
          </a:p>
          <a:p>
            <a:pPr lvl="1"/>
            <a:r>
              <a:rPr lang="en-US" sz="1600" dirty="0" smtClean="0"/>
              <a:t>Tooltip: </a:t>
            </a:r>
            <a:r>
              <a:rPr lang="en-US" sz="1600" dirty="0" smtClean="0">
                <a:hlinkClick r:id="rId7"/>
              </a:rPr>
              <a:t>http</a:t>
            </a:r>
            <a:r>
              <a:rPr lang="en-US" sz="1600" dirty="0">
                <a:hlinkClick r:id="rId7"/>
              </a:rPr>
              <a:t>://jsfiddle.net/coryendle/n9bWF</a:t>
            </a:r>
            <a:r>
              <a:rPr lang="en-US" sz="1600" dirty="0" smtClean="0">
                <a:hlinkClick r:id="rId7"/>
              </a:rPr>
              <a:t>/</a:t>
            </a:r>
            <a:endParaRPr lang="en-US" sz="1600" dirty="0" smtClean="0"/>
          </a:p>
          <a:p>
            <a:pPr lvl="1"/>
            <a:r>
              <a:rPr lang="en-US" sz="1600" dirty="0"/>
              <a:t>Autocomplete: </a:t>
            </a:r>
            <a:r>
              <a:rPr lang="en-US" sz="1600" dirty="0">
                <a:hlinkClick r:id="rId8"/>
              </a:rPr>
              <a:t>http://jsfiddle.net/coryendle/dKjXs</a:t>
            </a:r>
            <a:r>
              <a:rPr lang="en-US" sz="1600" dirty="0" smtClean="0">
                <a:hlinkClick r:id="rId8"/>
              </a:rPr>
              <a:t>/</a:t>
            </a:r>
            <a:endParaRPr lang="en-US" sz="1600" dirty="0" smtClean="0"/>
          </a:p>
          <a:p>
            <a:pPr lvl="1"/>
            <a:r>
              <a:rPr lang="en-US" sz="1600" dirty="0"/>
              <a:t>Dropdown: </a:t>
            </a:r>
            <a:r>
              <a:rPr lang="en-US" sz="1600" dirty="0">
                <a:hlinkClick r:id="rId9"/>
              </a:rPr>
              <a:t>http://jsfiddle.net/coryendle/bhTaD</a:t>
            </a:r>
            <a:r>
              <a:rPr lang="en-US" sz="1600" smtClean="0">
                <a:hlinkClick r:id="rId9"/>
              </a:rPr>
              <a:t>/</a:t>
            </a:r>
            <a:endParaRPr lang="en-US" sz="1600" smtClean="0"/>
          </a:p>
          <a:p>
            <a:pPr marL="457200" lvl="1" indent="0">
              <a:buNone/>
            </a:pPr>
            <a:endParaRPr lang="en-US" sz="1600" dirty="0" smtClean="0"/>
          </a:p>
          <a:p>
            <a:pPr marL="457200" lvl="1" indent="0">
              <a:buNone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77849347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</a:rPr>
              <a:t>Questions &amp; Discussion</a:t>
            </a:r>
          </a:p>
        </p:txBody>
      </p:sp>
    </p:spTree>
    <p:extLst>
      <p:ext uri="{BB962C8B-B14F-4D97-AF65-F5344CB8AC3E}">
        <p14:creationId xmlns:p14="http://schemas.microsoft.com/office/powerpoint/2010/main" val="1474735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Arial" charset="0"/>
              </a:rPr>
              <a:t>How do I plan an implementation</a:t>
            </a:r>
            <a:r>
              <a:rPr lang="en-AU" dirty="0" smtClean="0">
                <a:latin typeface="Arial" charset="0"/>
              </a:rPr>
              <a:t>?</a:t>
            </a:r>
            <a:br>
              <a:rPr lang="en-AU" dirty="0" smtClean="0">
                <a:latin typeface="Arial" charset="0"/>
              </a:rPr>
            </a:br>
            <a:endParaRPr lang="en-US" dirty="0"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  <a:defRPr/>
            </a:pPr>
            <a:r>
              <a:rPr lang="en-US" dirty="0" smtClean="0"/>
              <a:t>Ask the following questions:</a:t>
            </a:r>
          </a:p>
          <a:p>
            <a:pPr>
              <a:defRPr/>
            </a:pPr>
            <a:r>
              <a:rPr lang="en-US" dirty="0" smtClean="0"/>
              <a:t>Do I need to implement a terminology service of my own?</a:t>
            </a:r>
          </a:p>
          <a:p>
            <a:pPr>
              <a:defRPr/>
            </a:pPr>
            <a:r>
              <a:rPr lang="en-US" dirty="0" smtClean="0"/>
              <a:t>Do I need unique content?</a:t>
            </a:r>
          </a:p>
          <a:p>
            <a:pPr>
              <a:defRPr/>
            </a:pPr>
            <a:r>
              <a:rPr lang="en-US" dirty="0" smtClean="0"/>
              <a:t>Do I need unique services from the content?</a:t>
            </a:r>
          </a:p>
          <a:p>
            <a:pPr>
              <a:defRPr/>
            </a:pPr>
            <a:r>
              <a:rPr lang="en-US" dirty="0" smtClean="0"/>
              <a:t>Can I adequately map the content into the  CTS2 Model or do I need expert help?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4"/>
          <p:cNvSpPr>
            <a:spLocks noGrp="1"/>
          </p:cNvSpPr>
          <p:nvPr>
            <p:ph type="title"/>
          </p:nvPr>
        </p:nvSpPr>
        <p:spPr>
          <a:xfrm>
            <a:off x="609600" y="0"/>
            <a:ext cx="7827963" cy="1371600"/>
          </a:xfrm>
        </p:spPr>
        <p:txBody>
          <a:bodyPr/>
          <a:lstStyle/>
          <a:p>
            <a:pPr eaLnBrk="1" hangingPunct="1"/>
            <a:r>
              <a:rPr lang="en-AU" dirty="0">
                <a:latin typeface="Arial" charset="0"/>
              </a:rPr>
              <a:t>How do I plan an implementation</a:t>
            </a:r>
            <a:r>
              <a:rPr lang="en-AU" dirty="0" smtClean="0">
                <a:latin typeface="Arial" charset="0"/>
              </a:rPr>
              <a:t>?</a:t>
            </a:r>
            <a:br>
              <a:rPr lang="en-AU" dirty="0" smtClean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CTS2 Service</a:t>
            </a:r>
          </a:p>
        </p:txBody>
      </p:sp>
      <p:sp>
        <p:nvSpPr>
          <p:cNvPr id="30722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  <a:defRPr/>
            </a:pPr>
            <a:r>
              <a:rPr lang="en-US" dirty="0" smtClean="0">
                <a:latin typeface="Arial" charset="0"/>
              </a:rPr>
              <a:t>A </a:t>
            </a:r>
            <a:r>
              <a:rPr lang="en-US" dirty="0">
                <a:latin typeface="Arial" charset="0"/>
              </a:rPr>
              <a:t>persisted Terminology</a:t>
            </a:r>
          </a:p>
          <a:p>
            <a:pPr lvl="1" eaLnBrk="1" hangingPunct="1">
              <a:defRPr/>
            </a:pPr>
            <a:r>
              <a:rPr lang="en-US" dirty="0">
                <a:latin typeface="Arial" charset="0"/>
              </a:rPr>
              <a:t>CTS2 doesn’t specify how this is done</a:t>
            </a:r>
          </a:p>
          <a:p>
            <a:pPr eaLnBrk="1" hangingPunct="1">
              <a:defRPr/>
            </a:pPr>
            <a:r>
              <a:rPr lang="en-US" dirty="0" smtClean="0">
                <a:latin typeface="Arial" charset="0"/>
              </a:rPr>
              <a:t>It may require wrapping </a:t>
            </a:r>
            <a:r>
              <a:rPr lang="en-US" dirty="0">
                <a:latin typeface="Arial" charset="0"/>
              </a:rPr>
              <a:t>an existing terminology service</a:t>
            </a:r>
          </a:p>
          <a:p>
            <a:pPr lvl="1" eaLnBrk="1" hangingPunct="1">
              <a:defRPr/>
            </a:pPr>
            <a:r>
              <a:rPr lang="en-US" dirty="0">
                <a:latin typeface="Arial" charset="0"/>
              </a:rPr>
              <a:t>Providing a mapping and a bridge for legacy technology</a:t>
            </a:r>
          </a:p>
          <a:p>
            <a:pPr eaLnBrk="1" hangingPunct="1">
              <a:defRPr/>
            </a:pPr>
            <a:r>
              <a:rPr lang="en-US" dirty="0" smtClean="0">
                <a:latin typeface="Arial" charset="0"/>
              </a:rPr>
              <a:t>Or creating </a:t>
            </a:r>
            <a:r>
              <a:rPr lang="en-US" dirty="0">
                <a:latin typeface="Arial" charset="0"/>
              </a:rPr>
              <a:t>a direct implementation of CTS2 over a database</a:t>
            </a:r>
          </a:p>
          <a:p>
            <a:pPr lvl="1" eaLnBrk="1" hangingPunct="1">
              <a:defRPr/>
            </a:pPr>
            <a:r>
              <a:rPr lang="en-US" dirty="0">
                <a:latin typeface="Arial" charset="0"/>
              </a:rPr>
              <a:t>Starting from scratch against a (set of) persisted terminologies.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Arial" charset="0"/>
              </a:rPr>
              <a:t>How do I </a:t>
            </a:r>
            <a:r>
              <a:rPr lang="en-AU" dirty="0" smtClean="0">
                <a:latin typeface="Arial" charset="0"/>
              </a:rPr>
              <a:t>plan </a:t>
            </a:r>
            <a:r>
              <a:rPr lang="en-AU" dirty="0">
                <a:latin typeface="Arial" charset="0"/>
              </a:rPr>
              <a:t>an implementation</a:t>
            </a:r>
            <a:r>
              <a:rPr lang="en-AU" dirty="0" smtClean="0">
                <a:latin typeface="Arial" charset="0"/>
              </a:rPr>
              <a:t>?</a:t>
            </a:r>
            <a:br>
              <a:rPr lang="en-AU" dirty="0" smtClean="0">
                <a:latin typeface="Arial" charset="0"/>
              </a:rPr>
            </a:br>
            <a:r>
              <a:rPr lang="en-AU" sz="2800" dirty="0" smtClean="0">
                <a:solidFill>
                  <a:srgbClr val="FF0000"/>
                </a:solidFill>
                <a:latin typeface="Arial" charset="0"/>
              </a:rPr>
              <a:t>Are You </a:t>
            </a:r>
            <a:r>
              <a:rPr lang="en-US" sz="2800" dirty="0" smtClean="0">
                <a:solidFill>
                  <a:srgbClr val="FF0000"/>
                </a:solidFill>
              </a:rPr>
              <a:t>Consuming Terminology Content?</a:t>
            </a:r>
            <a:endParaRPr lang="en-US" sz="2800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dirty="0" smtClean="0"/>
              <a:t>If so what services do I need from the terminology service:</a:t>
            </a:r>
          </a:p>
          <a:p>
            <a:pPr lvl="1">
              <a:defRPr/>
            </a:pPr>
            <a:r>
              <a:rPr lang="en-US" dirty="0" smtClean="0"/>
              <a:t>Do I want to search for terminology entities?</a:t>
            </a:r>
          </a:p>
          <a:p>
            <a:pPr lvl="1">
              <a:defRPr/>
            </a:pPr>
            <a:r>
              <a:rPr lang="en-US" dirty="0" smtClean="0"/>
              <a:t>Do I need value sets for research forms?</a:t>
            </a:r>
          </a:p>
          <a:p>
            <a:pPr lvl="1">
              <a:defRPr/>
            </a:pPr>
            <a:r>
              <a:rPr lang="en-US" dirty="0" smtClean="0"/>
              <a:t>Do I need to map from one terminology to another?</a:t>
            </a:r>
          </a:p>
          <a:p>
            <a:pPr lvl="1">
              <a:defRPr/>
            </a:pPr>
            <a:r>
              <a:rPr lang="en-US" dirty="0" smtClean="0"/>
              <a:t>Do I need to traverse from a specific term to a more general one.  Or establish term classification siblings? Semantic types?</a:t>
            </a:r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Ways to </a:t>
            </a:r>
            <a:r>
              <a:rPr lang="en-US" dirty="0" smtClean="0">
                <a:latin typeface="Arial" charset="0"/>
              </a:rPr>
              <a:t>Implement</a:t>
            </a:r>
            <a:br>
              <a:rPr lang="en-US" dirty="0" smtClean="0">
                <a:latin typeface="Arial" charset="0"/>
              </a:rPr>
            </a:br>
            <a:endParaRPr lang="en-US" dirty="0">
              <a:latin typeface="Arial" charset="0"/>
            </a:endParaRP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Service Implementers </a:t>
            </a:r>
            <a:r>
              <a:rPr lang="en-US" dirty="0" smtClean="0">
                <a:latin typeface="Arial" charset="0"/>
              </a:rPr>
              <a:t>may </a:t>
            </a:r>
            <a:r>
              <a:rPr lang="en-US" dirty="0">
                <a:latin typeface="Arial" charset="0"/>
              </a:rPr>
              <a:t>want to implement a CTS2 </a:t>
            </a:r>
            <a:r>
              <a:rPr lang="en-US" dirty="0" smtClean="0">
                <a:latin typeface="Arial" charset="0"/>
              </a:rPr>
              <a:t>Development Framework (DF) service plugin (This isn’t required.)</a:t>
            </a:r>
            <a:endParaRPr lang="en-US" dirty="0">
              <a:latin typeface="Arial" charset="0"/>
            </a:endParaRPr>
          </a:p>
          <a:p>
            <a:r>
              <a:rPr lang="en-US" dirty="0">
                <a:latin typeface="Arial" charset="0"/>
              </a:rPr>
              <a:t>CTS2 consumers will want to implement a REST/</a:t>
            </a:r>
            <a:r>
              <a:rPr lang="en-US" dirty="0" smtClean="0">
                <a:latin typeface="Arial" charset="0"/>
              </a:rPr>
              <a:t>JSON, REST/XML </a:t>
            </a:r>
            <a:r>
              <a:rPr lang="en-US" dirty="0">
                <a:latin typeface="Arial" charset="0"/>
              </a:rPr>
              <a:t>or SOAP client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Pre-tutorial House Keeping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tutorial is not in a computer lab  </a:t>
            </a:r>
          </a:p>
          <a:p>
            <a:r>
              <a:rPr lang="en-US" dirty="0" smtClean="0"/>
              <a:t>If you wish to follow along with the interactive demos you’ll need a laptop and the tech stack and set up noted in the requirements document</a:t>
            </a:r>
          </a:p>
          <a:p>
            <a:r>
              <a:rPr lang="en-US" dirty="0" smtClean="0"/>
              <a:t>This will need to be done before the tutorial starts if you want to follow along</a:t>
            </a:r>
          </a:p>
          <a:p>
            <a:r>
              <a:rPr lang="en-US" dirty="0" smtClean="0"/>
              <a:t>Instructions are in the requirements document </a:t>
            </a:r>
            <a:r>
              <a:rPr lang="en-US" dirty="0" err="1" smtClean="0"/>
              <a:t>here:</a:t>
            </a:r>
            <a:r>
              <a:rPr lang="en-US" dirty="0" err="1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://github.com/hsbauer/cts2-example-service/archive/master.zip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477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Plugin Tutorial Overview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22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Arial" charset="0"/>
              </a:rPr>
              <a:t>Plugin Tutorial </a:t>
            </a:r>
            <a:r>
              <a:rPr lang="en-US" sz="3600" dirty="0">
                <a:latin typeface="Arial" charset="0"/>
              </a:rPr>
              <a:t>Overview</a:t>
            </a:r>
            <a:br>
              <a:rPr lang="en-US" sz="3600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Where to </a:t>
            </a:r>
            <a:r>
              <a:rPr lang="en-US" sz="2800" dirty="0" smtClean="0">
                <a:solidFill>
                  <a:srgbClr val="FF0000"/>
                </a:solidFill>
                <a:latin typeface="Arial" charset="0"/>
              </a:rPr>
              <a:t>Start</a:t>
            </a:r>
            <a:endParaRPr lang="en-US" sz="2800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  <a:defRPr/>
            </a:pPr>
            <a:r>
              <a:rPr lang="en-US" dirty="0" smtClean="0"/>
              <a:t>We’ll choose a CTS2 module that can serve a fairly wide set of use cases:</a:t>
            </a:r>
          </a:p>
          <a:p>
            <a:pPr marL="0" indent="0">
              <a:buFont typeface="Arial" charset="0"/>
              <a:buNone/>
              <a:defRPr/>
            </a:pPr>
            <a:r>
              <a:rPr lang="en-US" dirty="0" smtClean="0"/>
              <a:t>CodeSystemCatalogEntry</a:t>
            </a:r>
          </a:p>
          <a:p>
            <a:pPr>
              <a:defRPr/>
            </a:pPr>
            <a:r>
              <a:rPr lang="en-US" dirty="0" smtClean="0"/>
              <a:t>Create a service plugin based on this model element</a:t>
            </a:r>
          </a:p>
          <a:p>
            <a:pPr>
              <a:defRPr/>
            </a:pPr>
            <a:r>
              <a:rPr lang="en-US" dirty="0" smtClean="0"/>
              <a:t>And use the same model element to access code system entities, their associated children, value sets, and versions of code systems.</a:t>
            </a:r>
            <a:endParaRPr lang="en-US" dirty="0"/>
          </a:p>
          <a:p>
            <a:pPr>
              <a:defRPr/>
            </a:pPr>
            <a:r>
              <a:rPr lang="en-US" dirty="0" smtClean="0"/>
              <a:t>Note that this is a very small part of the API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z="3600" dirty="0">
                <a:latin typeface="Arial" charset="0"/>
              </a:rPr>
              <a:t>CTS2 </a:t>
            </a:r>
            <a:r>
              <a:rPr lang="en-AU" sz="3600" dirty="0" smtClean="0">
                <a:latin typeface="Arial" charset="0"/>
              </a:rPr>
              <a:t>Development Framework</a:t>
            </a:r>
            <a:r>
              <a:rPr lang="en-AU" sz="3600" dirty="0">
                <a:latin typeface="Arial" charset="0"/>
              </a:rPr>
              <a:t/>
            </a:r>
            <a:br>
              <a:rPr lang="en-AU" sz="3600" dirty="0">
                <a:latin typeface="Arial" charset="0"/>
              </a:rPr>
            </a:br>
            <a:r>
              <a:rPr lang="en-US" sz="2800" dirty="0" smtClean="0">
                <a:solidFill>
                  <a:srgbClr val="FF0000"/>
                </a:solidFill>
                <a:latin typeface="Arial" charset="0"/>
              </a:rPr>
              <a:t>Providing a Toolset</a:t>
            </a:r>
            <a:endParaRPr lang="en-US" sz="2800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REST HTTP URL bindings</a:t>
            </a:r>
          </a:p>
          <a:p>
            <a:pPr lvl="1" eaLnBrk="1" hangingPunct="1"/>
            <a:r>
              <a:rPr lang="en-US" dirty="0" smtClean="0">
                <a:latin typeface="Arial" charset="0"/>
              </a:rPr>
              <a:t>CTS2 </a:t>
            </a:r>
            <a:r>
              <a:rPr lang="en-US" dirty="0">
                <a:latin typeface="Arial" charset="0"/>
              </a:rPr>
              <a:t>model as Java Beans</a:t>
            </a:r>
          </a:p>
          <a:p>
            <a:pPr lvl="1" eaLnBrk="1" hangingPunct="1"/>
            <a:r>
              <a:rPr lang="en-US" dirty="0">
                <a:latin typeface="Arial" charset="0"/>
              </a:rPr>
              <a:t>Various Builder pattern query building objects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CTS2 </a:t>
            </a:r>
            <a:r>
              <a:rPr lang="en-US" dirty="0">
                <a:latin typeface="Arial" charset="0"/>
              </a:rPr>
              <a:t>REST client</a:t>
            </a:r>
          </a:p>
          <a:p>
            <a:pPr lvl="1" eaLnBrk="1" hangingPunct="1"/>
            <a:r>
              <a:rPr lang="en-US" dirty="0">
                <a:latin typeface="Arial" charset="0"/>
              </a:rPr>
              <a:t>Manages JSON and XML parsing and Marshaling of either into CTS2 </a:t>
            </a:r>
            <a:r>
              <a:rPr lang="en-US" dirty="0" smtClean="0">
                <a:latin typeface="Arial" charset="0"/>
              </a:rPr>
              <a:t>model </a:t>
            </a:r>
            <a:r>
              <a:rPr lang="en-US" dirty="0">
                <a:latin typeface="Arial" charset="0"/>
              </a:rPr>
              <a:t>objects</a:t>
            </a:r>
          </a:p>
          <a:p>
            <a:pPr eaLnBrk="1" hangingPunct="1"/>
            <a:r>
              <a:rPr lang="en-US" dirty="0">
                <a:latin typeface="Arial" charset="0"/>
              </a:rPr>
              <a:t>Plugin admin structure </a:t>
            </a:r>
          </a:p>
          <a:p>
            <a:pPr lvl="2" eaLnBrk="1" hangingPunct="1"/>
            <a:r>
              <a:rPr lang="en-US" dirty="0">
                <a:latin typeface="Arial" charset="0"/>
              </a:rPr>
              <a:t>A quick start on your own </a:t>
            </a:r>
            <a:r>
              <a:rPr lang="en-US" dirty="0" smtClean="0">
                <a:latin typeface="Arial" charset="0"/>
              </a:rPr>
              <a:t>service</a:t>
            </a:r>
            <a:endParaRPr lang="en-US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Implementation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Service Plugin Tutorial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115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>
          <a:xfrm>
            <a:off x="685800" y="-26988"/>
            <a:ext cx="7826375" cy="1371601"/>
          </a:xfrm>
        </p:spPr>
        <p:txBody>
          <a:bodyPr/>
          <a:lstStyle/>
          <a:p>
            <a:pPr eaLnBrk="1" hangingPunct="1"/>
            <a:r>
              <a:rPr lang="en-US" sz="3600" dirty="0" smtClean="0">
                <a:latin typeface="Arial" charset="0"/>
              </a:rPr>
              <a:t>CTS2 Plugins</a:t>
            </a:r>
            <a:r>
              <a:rPr lang="en-US" dirty="0">
                <a:latin typeface="Arial" charset="0"/>
              </a:rPr>
              <a:t/>
            </a:r>
            <a:br>
              <a:rPr lang="en-US" dirty="0">
                <a:latin typeface="Arial" charset="0"/>
              </a:rPr>
            </a:br>
            <a:r>
              <a:rPr lang="en-AU" sz="2800" dirty="0">
                <a:solidFill>
                  <a:srgbClr val="FF0000"/>
                </a:solidFill>
                <a:latin typeface="Arial" charset="0"/>
              </a:rPr>
              <a:t>How </a:t>
            </a:r>
            <a:r>
              <a:rPr lang="en-AU" sz="2800" dirty="0" smtClean="0">
                <a:solidFill>
                  <a:srgbClr val="FF0000"/>
                </a:solidFill>
                <a:latin typeface="Arial" charset="0"/>
              </a:rPr>
              <a:t>are Development Framework Plugins Used</a:t>
            </a:r>
            <a:r>
              <a:rPr lang="en-AU" sz="2800" dirty="0">
                <a:solidFill>
                  <a:srgbClr val="FF0000"/>
                </a:solidFill>
                <a:latin typeface="Arial" charset="0"/>
              </a:rPr>
              <a:t>?</a:t>
            </a:r>
            <a:endParaRPr lang="en-US" sz="2800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3174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Arial" charset="0"/>
              <a:buNone/>
              <a:defRPr/>
            </a:pPr>
            <a:r>
              <a:rPr lang="en-AU" dirty="0" smtClean="0">
                <a:latin typeface="Arial" charset="0"/>
              </a:rPr>
              <a:t>A plugin can be used to add a service to the CTS2 Development Framework base.  </a:t>
            </a:r>
            <a:endParaRPr lang="en-AU" dirty="0">
              <a:latin typeface="Arial" charset="0"/>
            </a:endParaRPr>
          </a:p>
          <a:p>
            <a:pPr eaLnBrk="1" hangingPunct="1">
              <a:defRPr/>
            </a:pPr>
            <a:r>
              <a:rPr lang="en-AU" dirty="0" smtClean="0">
                <a:latin typeface="Arial" charset="0"/>
              </a:rPr>
              <a:t>Given a source terminology with it’s own data model and corresponding database schema</a:t>
            </a:r>
          </a:p>
          <a:p>
            <a:pPr eaLnBrk="1" hangingPunct="1">
              <a:defRPr/>
            </a:pPr>
            <a:r>
              <a:rPr lang="en-AU" dirty="0" smtClean="0">
                <a:latin typeface="Arial" charset="0"/>
              </a:rPr>
              <a:t>Map it into a set of CTS2 Model Objects and attach it to the framework where it can be served up in CTS2 REST</a:t>
            </a:r>
            <a:endParaRPr lang="en-AU" dirty="0">
              <a:latin typeface="Arial" charset="0"/>
            </a:endParaRPr>
          </a:p>
          <a:p>
            <a:pPr eaLnBrk="1" hangingPunct="1">
              <a:defRPr/>
            </a:pPr>
            <a:endParaRPr lang="en-US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Arial" charset="0"/>
              </a:rPr>
              <a:t>CTS2 plugins</a:t>
            </a:r>
            <a:br>
              <a:rPr lang="en-US" sz="3600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How are </a:t>
            </a:r>
            <a:r>
              <a:rPr lang="en-US" sz="2800" dirty="0" smtClean="0">
                <a:solidFill>
                  <a:srgbClr val="FF0000"/>
                </a:solidFill>
                <a:latin typeface="Arial" charset="0"/>
              </a:rPr>
              <a:t>Plugins </a:t>
            </a:r>
            <a:r>
              <a:rPr lang="en-US" sz="2800" dirty="0">
                <a:solidFill>
                  <a:srgbClr val="FF0000"/>
                </a:solidFill>
                <a:latin typeface="Arial" charset="0"/>
              </a:rPr>
              <a:t>U</a:t>
            </a:r>
            <a:r>
              <a:rPr lang="en-US" sz="2800" dirty="0" smtClean="0">
                <a:solidFill>
                  <a:srgbClr val="FF0000"/>
                </a:solidFill>
                <a:latin typeface="Arial" charset="0"/>
              </a:rPr>
              <a:t>sed</a:t>
            </a:r>
            <a:r>
              <a:rPr lang="en-US" sz="2800" dirty="0">
                <a:solidFill>
                  <a:srgbClr val="FF0000"/>
                </a:solidFill>
                <a:latin typeface="Arial" charset="0"/>
              </a:rPr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  <a:defRPr/>
            </a:pPr>
            <a:r>
              <a:rPr lang="en-AU" dirty="0" smtClean="0">
                <a:latin typeface="Arial" charset="0"/>
              </a:rPr>
              <a:t>How can a plugin be enabled within the CTS2 Development Framework?</a:t>
            </a:r>
            <a:endParaRPr lang="en-AU" dirty="0">
              <a:latin typeface="Arial" charset="0"/>
            </a:endParaRPr>
          </a:p>
          <a:p>
            <a:pPr>
              <a:defRPr/>
            </a:pPr>
            <a:r>
              <a:rPr lang="en-AU" dirty="0">
                <a:latin typeface="Arial" charset="0"/>
              </a:rPr>
              <a:t>Every </a:t>
            </a:r>
            <a:r>
              <a:rPr lang="en-US" dirty="0" smtClean="0">
                <a:latin typeface="Arial" charset="0"/>
              </a:rPr>
              <a:t>plugin must implement the </a:t>
            </a:r>
            <a:r>
              <a:rPr lang="en-US" dirty="0" err="1" smtClean="0">
                <a:latin typeface="Arial" charset="0"/>
              </a:rPr>
              <a:t>ServiceProvider</a:t>
            </a:r>
            <a:r>
              <a:rPr lang="en-US" dirty="0" smtClean="0">
                <a:latin typeface="Arial" charset="0"/>
              </a:rPr>
              <a:t> Interface*</a:t>
            </a:r>
          </a:p>
          <a:p>
            <a:pPr>
              <a:defRPr/>
            </a:pPr>
            <a:r>
              <a:rPr lang="en-US" dirty="0" smtClean="0"/>
              <a:t>The jarred plugin will be uploaded to the stand alone CTS2 Development Framework server.</a:t>
            </a:r>
            <a:endParaRPr lang="en-US" dirty="0"/>
          </a:p>
          <a:p>
            <a:pPr marL="0" indent="0">
              <a:buNone/>
              <a:defRPr/>
            </a:pPr>
            <a:endParaRPr lang="en-US" dirty="0" smtClean="0"/>
          </a:p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  <a:defRPr/>
            </a:pPr>
            <a:r>
              <a:rPr lang="en-US" sz="2400" dirty="0" smtClean="0">
                <a:latin typeface="Times New Roman"/>
                <a:cs typeface="Times New Roman"/>
              </a:rPr>
              <a:t>*edu.mayo.cts2</a:t>
            </a:r>
            <a:r>
              <a:rPr lang="en-US" sz="2400" dirty="0">
                <a:latin typeface="Times New Roman"/>
                <a:cs typeface="Times New Roman"/>
              </a:rPr>
              <a:t>.framework.service.provider.ServiceProvider</a:t>
            </a:r>
          </a:p>
          <a:p>
            <a:pPr marL="0" indent="0">
              <a:buNone/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CTS2 </a:t>
            </a:r>
            <a:r>
              <a:rPr lang="en-US" dirty="0" smtClean="0">
                <a:latin typeface="Arial" charset="0"/>
              </a:rPr>
              <a:t>Development Framework </a:t>
            </a:r>
            <a:r>
              <a:rPr lang="en-US" dirty="0">
                <a:latin typeface="Arial" charset="0"/>
              </a:rPr>
              <a:t>Service Plugin </a:t>
            </a:r>
            <a:r>
              <a:rPr lang="en-US" dirty="0" smtClean="0">
                <a:latin typeface="Arial" charset="0"/>
              </a:rPr>
              <a:t>Example</a:t>
            </a:r>
            <a:br>
              <a:rPr lang="en-US" dirty="0" smtClean="0">
                <a:latin typeface="Arial" charset="0"/>
              </a:rPr>
            </a:br>
            <a:r>
              <a:rPr lang="en-US" sz="2800" dirty="0" smtClean="0">
                <a:solidFill>
                  <a:srgbClr val="FF0000"/>
                </a:solidFill>
              </a:rPr>
              <a:t>Requirements</a:t>
            </a:r>
            <a:endParaRPr lang="en-US" sz="2800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Maven</a:t>
            </a:r>
          </a:p>
          <a:p>
            <a:pPr>
              <a:defRPr/>
            </a:pPr>
            <a:r>
              <a:rPr lang="en-US" dirty="0" smtClean="0"/>
              <a:t>Eclipse with the Maven plugin</a:t>
            </a:r>
          </a:p>
          <a:p>
            <a:pPr>
              <a:defRPr/>
            </a:pPr>
            <a:r>
              <a:rPr lang="en-US" dirty="0" smtClean="0"/>
              <a:t>Example Code</a:t>
            </a:r>
          </a:p>
          <a:p>
            <a:pPr>
              <a:defRPr/>
            </a:pPr>
            <a:r>
              <a:rPr lang="en-US" dirty="0" smtClean="0"/>
              <a:t>Stand alone CTS2 Framework Server</a:t>
            </a:r>
          </a:p>
          <a:p>
            <a:pPr>
              <a:defRPr/>
            </a:pPr>
            <a:r>
              <a:rPr lang="en-US" dirty="0" smtClean="0"/>
              <a:t>MySQL loaded with small Gene Ontology database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CTS2 </a:t>
            </a:r>
            <a:r>
              <a:rPr lang="en-US" dirty="0" smtClean="0">
                <a:latin typeface="Arial" charset="0"/>
              </a:rPr>
              <a:t>Development Framework </a:t>
            </a:r>
            <a:r>
              <a:rPr lang="en-US" dirty="0">
                <a:latin typeface="Arial" charset="0"/>
              </a:rPr>
              <a:t>Service Plugin </a:t>
            </a:r>
            <a:r>
              <a:rPr lang="en-US" dirty="0" smtClean="0">
                <a:latin typeface="Arial" charset="0"/>
              </a:rPr>
              <a:t>Example</a:t>
            </a:r>
            <a:br>
              <a:rPr lang="en-US" dirty="0" smtClean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</a:rPr>
              <a:t>Goals for this part of </a:t>
            </a:r>
            <a:r>
              <a:rPr lang="en-US" sz="2800" dirty="0" smtClean="0">
                <a:solidFill>
                  <a:srgbClr val="FF0000"/>
                </a:solidFill>
              </a:rPr>
              <a:t>tutorial</a:t>
            </a:r>
            <a:endParaRPr lang="en-US" sz="2800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Connect to a service </a:t>
            </a:r>
          </a:p>
          <a:p>
            <a:pPr>
              <a:defRPr/>
            </a:pPr>
            <a:r>
              <a:rPr lang="en-US" dirty="0" smtClean="0"/>
              <a:t>Integrate 3</a:t>
            </a:r>
            <a:r>
              <a:rPr lang="en-US" baseline="30000" dirty="0" smtClean="0"/>
              <a:t>rd</a:t>
            </a:r>
            <a:r>
              <a:rPr lang="en-US" dirty="0" smtClean="0"/>
              <a:t> party software into the build</a:t>
            </a:r>
          </a:p>
          <a:p>
            <a:pPr>
              <a:defRPr/>
            </a:pPr>
            <a:r>
              <a:rPr lang="en-US" dirty="0" smtClean="0"/>
              <a:t>Map source data to a CTS2 model element</a:t>
            </a:r>
          </a:p>
          <a:p>
            <a:pPr>
              <a:defRPr/>
            </a:pPr>
            <a:r>
              <a:rPr lang="en-US" dirty="0" smtClean="0"/>
              <a:t>Get the standalone development framework service up and running</a:t>
            </a:r>
          </a:p>
          <a:p>
            <a:pPr>
              <a:defRPr/>
            </a:pPr>
            <a:r>
              <a:rPr lang="en-US" dirty="0" smtClean="0"/>
              <a:t>Integrate the plugin into the service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</a:t>
            </a:r>
            <a:r>
              <a:rPr lang="en-US" dirty="0" smtClean="0">
                <a:latin typeface="Arial" charset="0"/>
              </a:rPr>
              <a:t>Demo</a:t>
            </a:r>
            <a:br>
              <a:rPr lang="en-US" dirty="0" smtClean="0">
                <a:latin typeface="Arial" charset="0"/>
              </a:rPr>
            </a:br>
            <a:r>
              <a:rPr lang="en-US" sz="2800" dirty="0" smtClean="0">
                <a:solidFill>
                  <a:srgbClr val="FF0000"/>
                </a:solidFill>
                <a:latin typeface="Arial" charset="0"/>
              </a:rPr>
              <a:t>Service </a:t>
            </a:r>
            <a:r>
              <a:rPr lang="en-US" sz="2800" dirty="0">
                <a:solidFill>
                  <a:srgbClr val="FF0000"/>
                </a:solidFill>
                <a:latin typeface="Arial" charset="0"/>
              </a:rPr>
              <a:t>Plugin</a:t>
            </a:r>
          </a:p>
        </p:txBody>
      </p:sp>
      <p:sp>
        <p:nvSpPr>
          <p:cNvPr id="645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  <a:defRPr/>
            </a:pPr>
            <a:r>
              <a:rPr lang="en-US" dirty="0" smtClean="0">
                <a:latin typeface="Arial" charset="0"/>
              </a:rPr>
              <a:t>If you want to follow along, you should at this point have: </a:t>
            </a:r>
          </a:p>
          <a:p>
            <a:pPr>
              <a:defRPr/>
            </a:pPr>
            <a:r>
              <a:rPr lang="en-US" dirty="0" smtClean="0">
                <a:latin typeface="Arial" charset="0"/>
              </a:rPr>
              <a:t>Maven installed</a:t>
            </a:r>
          </a:p>
          <a:p>
            <a:pPr>
              <a:defRPr/>
            </a:pPr>
            <a:r>
              <a:rPr lang="en-US" dirty="0" smtClean="0">
                <a:latin typeface="Arial" charset="0"/>
              </a:rPr>
              <a:t>MySQL server started with the Gene Ontology loaded into a database named “</a:t>
            </a:r>
            <a:r>
              <a:rPr lang="en-US" dirty="0" err="1" smtClean="0">
                <a:latin typeface="Arial" charset="0"/>
              </a:rPr>
              <a:t>godata</a:t>
            </a:r>
            <a:r>
              <a:rPr lang="en-US" dirty="0" smtClean="0">
                <a:latin typeface="Arial" charset="0"/>
              </a:rPr>
              <a:t>”</a:t>
            </a:r>
          </a:p>
          <a:p>
            <a:pPr>
              <a:defRPr/>
            </a:pPr>
            <a:r>
              <a:rPr lang="en-US" dirty="0" smtClean="0">
                <a:latin typeface="Arial" charset="0"/>
              </a:rPr>
              <a:t>The example project pulled into Eclipse</a:t>
            </a:r>
          </a:p>
          <a:p>
            <a:pPr>
              <a:defRPr/>
            </a:pPr>
            <a:r>
              <a:rPr lang="en-US" dirty="0" smtClean="0">
                <a:latin typeface="Arial" charset="0"/>
              </a:rPr>
              <a:t>The code snippet folder available</a:t>
            </a:r>
          </a:p>
          <a:p>
            <a:pPr>
              <a:defRPr/>
            </a:pPr>
            <a:r>
              <a:rPr lang="en-US" dirty="0" smtClean="0">
                <a:latin typeface="Arial" charset="0"/>
              </a:rPr>
              <a:t>Initial clean and install of the maven build</a:t>
            </a:r>
          </a:p>
          <a:p>
            <a:pPr marL="0" indent="0">
              <a:buNone/>
              <a:defRPr/>
            </a:pPr>
            <a:r>
              <a:rPr lang="en-US" sz="1400" dirty="0">
                <a:latin typeface="Arial" charset="0"/>
              </a:rPr>
              <a:t>Instructions here: </a:t>
            </a:r>
            <a:r>
              <a:rPr lang="en-US" sz="1400" dirty="0">
                <a:latin typeface="Arial" charset="0"/>
                <a:hlinkClick r:id="rId2"/>
              </a:rPr>
              <a:t>https://github.com/hsbauer/cts2-example-service/archive/</a:t>
            </a:r>
            <a:r>
              <a:rPr lang="en-US" sz="1400" dirty="0" smtClean="0">
                <a:latin typeface="Arial" charset="0"/>
                <a:hlinkClick r:id="rId2"/>
              </a:rPr>
              <a:t>master.zip</a:t>
            </a:r>
            <a:endParaRPr lang="en-US" sz="1400" dirty="0" smtClean="0">
              <a:latin typeface="Arial" charset="0"/>
            </a:endParaRPr>
          </a:p>
          <a:p>
            <a:pPr marL="0" indent="0">
              <a:buFont typeface="Arial" charset="0"/>
              <a:buNone/>
              <a:defRPr/>
            </a:pPr>
            <a:endParaRPr lang="en-US" dirty="0" smtClean="0">
              <a:latin typeface="Arial" charset="0"/>
            </a:endParaRPr>
          </a:p>
          <a:p>
            <a:pPr>
              <a:defRPr/>
            </a:pPr>
            <a:endParaRPr lang="en-US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After running the clean install command your output should look something like this: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2-11-26 at 11.39.2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200"/>
            <a:ext cx="9144000" cy="270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690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latin typeface="Arial" charset="0"/>
              </a:rPr>
              <a:t>Who is this Tutorial for</a:t>
            </a:r>
            <a:r>
              <a:rPr lang="en-US" sz="3600" dirty="0" smtClean="0">
                <a:latin typeface="Arial" charset="0"/>
              </a:rPr>
              <a:t>?</a:t>
            </a:r>
            <a:br>
              <a:rPr lang="en-US" sz="3600" dirty="0" smtClean="0">
                <a:latin typeface="Arial" charset="0"/>
              </a:rPr>
            </a:br>
            <a:endParaRPr lang="en-US" sz="3600" dirty="0">
              <a:latin typeface="Arial" charset="0"/>
            </a:endParaRP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AU" dirty="0">
                <a:latin typeface="Arial" charset="0"/>
              </a:rPr>
              <a:t>Software developers, technical programmers, Information architects, health informaticists, technical analysts</a:t>
            </a:r>
            <a:r>
              <a:rPr lang="en-US" dirty="0">
                <a:latin typeface="Arial" charset="0"/>
              </a:rPr>
              <a:t> </a:t>
            </a:r>
          </a:p>
          <a:p>
            <a:pPr eaLnBrk="1" hangingPunct="1"/>
            <a:r>
              <a:rPr lang="en-AU" dirty="0">
                <a:latin typeface="Arial" charset="0"/>
              </a:rPr>
              <a:t>Should </a:t>
            </a:r>
            <a:r>
              <a:rPr lang="en-AU" dirty="0" smtClean="0">
                <a:latin typeface="Arial" charset="0"/>
              </a:rPr>
              <a:t>know how </a:t>
            </a:r>
            <a:r>
              <a:rPr lang="en-AU" dirty="0">
                <a:latin typeface="Arial" charset="0"/>
              </a:rPr>
              <a:t>to implement the CTS2 technical framework specification at the end of this </a:t>
            </a:r>
            <a:r>
              <a:rPr lang="en-AU" dirty="0" smtClean="0">
                <a:latin typeface="Arial" charset="0"/>
              </a:rPr>
              <a:t>tutorial</a:t>
            </a:r>
            <a:endParaRPr lang="en-AU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47800"/>
            <a:ext cx="7826375" cy="2209800"/>
          </a:xfrm>
        </p:spPr>
        <p:txBody>
          <a:bodyPr/>
          <a:lstStyle/>
          <a:p>
            <a:pPr marL="0" indent="-6350">
              <a:buNone/>
            </a:pPr>
            <a:r>
              <a:rPr lang="en-US" dirty="0" smtClean="0"/>
              <a:t>Connecting to a unique source.</a:t>
            </a:r>
          </a:p>
          <a:p>
            <a:r>
              <a:rPr lang="en-US" dirty="0" smtClean="0"/>
              <a:t>Copy the </a:t>
            </a:r>
            <a:r>
              <a:rPr lang="en-US" dirty="0" err="1" smtClean="0"/>
              <a:t>JDBConnnector.java</a:t>
            </a:r>
            <a:r>
              <a:rPr lang="en-US" dirty="0" smtClean="0"/>
              <a:t> file to the </a:t>
            </a:r>
            <a:r>
              <a:rPr lang="en-US" dirty="0"/>
              <a:t>edu.mayo.cts2.</a:t>
            </a:r>
            <a:r>
              <a:rPr lang="en-US" dirty="0" smtClean="0"/>
              <a:t>framework.plugin.service.example folder of the example-service</a:t>
            </a:r>
          </a:p>
        </p:txBody>
      </p:sp>
      <p:pic>
        <p:nvPicPr>
          <p:cNvPr id="4" name="Picture 3" descr="Screen Shot 2012-11-26 at 11.41.1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114800"/>
            <a:ext cx="78613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9645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Adjust the hard coded connection properties to your local MySQL installation.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2-12-04 at 11.51.3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667000"/>
            <a:ext cx="61976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5729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r>
              <a:rPr lang="en-US" dirty="0"/>
              <a:t>Running the main method we see we need a JDBC driver class.</a:t>
            </a:r>
          </a:p>
          <a:p>
            <a:endParaRPr lang="en-US" dirty="0"/>
          </a:p>
        </p:txBody>
      </p:sp>
      <p:pic>
        <p:nvPicPr>
          <p:cNvPr id="4" name="Picture 3" descr="Screen Shot 2012-11-26 at 11.44.0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400"/>
            <a:ext cx="9144000" cy="119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021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Using Eclipse as our example we’ll add a dependency to the </a:t>
            </a:r>
            <a:r>
              <a:rPr lang="en-US" dirty="0" err="1" smtClean="0"/>
              <a:t>pom.xml</a:t>
            </a:r>
            <a:r>
              <a:rPr lang="en-US" dirty="0" smtClean="0"/>
              <a:t> file:</a:t>
            </a:r>
            <a:endParaRPr lang="en-US" dirty="0"/>
          </a:p>
        </p:txBody>
      </p:sp>
      <p:pic>
        <p:nvPicPr>
          <p:cNvPr id="4" name="Picture 3" descr="Screen Shot 2012-11-26 at 11.44.2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2933700"/>
            <a:ext cx="55499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7773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Add the MySQL connector version 5.1.6 to the </a:t>
            </a:r>
            <a:r>
              <a:rPr lang="en-US" dirty="0" err="1" smtClean="0"/>
              <a:t>pom</a:t>
            </a:r>
            <a:r>
              <a:rPr lang="en-US" dirty="0" smtClean="0"/>
              <a:t> file: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2-11-26 at 11.51.2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2133600"/>
            <a:ext cx="4343400" cy="40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1659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Alternatively you can cut and paste from the </a:t>
            </a:r>
            <a:r>
              <a:rPr lang="en-US" dirty="0" err="1" smtClean="0"/>
              <a:t>CodeAndPomSnippets</a:t>
            </a:r>
            <a:r>
              <a:rPr lang="en-US" dirty="0" smtClean="0"/>
              <a:t> file: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2-11-26 at 11.46.2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2819400"/>
            <a:ext cx="56388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1590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Running the main method against the “</a:t>
            </a:r>
            <a:r>
              <a:rPr lang="en-US" dirty="0" err="1" smtClean="0"/>
              <a:t>godata</a:t>
            </a:r>
            <a:r>
              <a:rPr lang="en-US" dirty="0" smtClean="0"/>
              <a:t>” database should give you output like this: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2-11-26 at 11.56.3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0800"/>
            <a:ext cx="9144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278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gives us local runtime access to the connector – Let’s add it to the build using the OSGI bundling plugin (</a:t>
            </a:r>
            <a:r>
              <a:rPr lang="en-US" dirty="0"/>
              <a:t>maven-bundle-</a:t>
            </a:r>
            <a:r>
              <a:rPr lang="en-US" dirty="0" smtClean="0"/>
              <a:t>plugin) and leave the other dependencies unresolved.  We do this by adding it to the </a:t>
            </a:r>
            <a:r>
              <a:rPr lang="en-US" dirty="0" err="1" smtClean="0"/>
              <a:t>pom</a:t>
            </a:r>
            <a:r>
              <a:rPr lang="en-US" dirty="0" smtClean="0"/>
              <a:t> file: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2-11-26 at 1.50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3733800"/>
            <a:ext cx="44831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479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current mapping of the CTS2 CodeSystemCatalogEntry object is hardcoded  </a:t>
            </a:r>
          </a:p>
          <a:p>
            <a:r>
              <a:rPr lang="en-US" dirty="0" smtClean="0"/>
              <a:t>Change that to a dynamic method:</a:t>
            </a:r>
          </a:p>
          <a:p>
            <a:pPr lvl="1"/>
            <a:r>
              <a:rPr lang="en-US" dirty="0" smtClean="0"/>
              <a:t>Copy and paste over the entire read method with the snippet from the </a:t>
            </a:r>
            <a:r>
              <a:rPr lang="en-US" dirty="0" err="1" smtClean="0"/>
              <a:t>CodeAndPomSnippet’s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This runs a query against the database depending upon the abbreviated name of a code system</a:t>
            </a:r>
          </a:p>
          <a:p>
            <a:r>
              <a:rPr lang="en-US" dirty="0" smtClean="0"/>
              <a:t>Run the Maven </a:t>
            </a:r>
            <a:r>
              <a:rPr lang="en-US" dirty="0" smtClean="0">
                <a:solidFill>
                  <a:srgbClr val="FF0000"/>
                </a:solidFill>
              </a:rPr>
              <a:t>clean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0000"/>
                </a:solidFill>
              </a:rPr>
              <a:t>install</a:t>
            </a:r>
            <a:r>
              <a:rPr lang="en-US" dirty="0" smtClean="0"/>
              <a:t> methods</a:t>
            </a:r>
          </a:p>
        </p:txBody>
      </p:sp>
    </p:spTree>
    <p:extLst>
      <p:ext uri="{BB962C8B-B14F-4D97-AF65-F5344CB8AC3E}">
        <p14:creationId xmlns:p14="http://schemas.microsoft.com/office/powerpoint/2010/main" val="41432479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Start the standalone server: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2-11-26 at 1.21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057400"/>
            <a:ext cx="8611829" cy="495300"/>
          </a:xfrm>
          <a:prstGeom prst="rect">
            <a:avLst/>
          </a:prstGeom>
        </p:spPr>
      </p:pic>
      <p:pic>
        <p:nvPicPr>
          <p:cNvPr id="5" name="Picture 4" descr="Screen Shot 2012-11-26 at 12.03.5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2971800"/>
            <a:ext cx="2959100" cy="285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433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What do I Need to Know as a </a:t>
            </a:r>
            <a:r>
              <a:rPr lang="en-US" dirty="0" smtClean="0">
                <a:latin typeface="Arial" charset="0"/>
              </a:rPr>
              <a:t>Developer</a:t>
            </a:r>
            <a:br>
              <a:rPr lang="en-US" dirty="0" smtClean="0">
                <a:latin typeface="Arial" charset="0"/>
              </a:rPr>
            </a:br>
            <a:endParaRPr lang="en-US" dirty="0">
              <a:latin typeface="Arial" charset="0"/>
            </a:endParaRPr>
          </a:p>
        </p:txBody>
      </p:sp>
      <p:sp>
        <p:nvSpPr>
          <p:cNvPr id="204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latin typeface="Arial" charset="0"/>
              </a:rPr>
              <a:t>Introduction to CTS2 </a:t>
            </a:r>
            <a:r>
              <a:rPr lang="en-AU" dirty="0" smtClean="0">
                <a:latin typeface="Arial" charset="0"/>
              </a:rPr>
              <a:t>recommended</a:t>
            </a:r>
            <a:endParaRPr lang="en-AU" dirty="0">
              <a:latin typeface="Arial" charset="0"/>
            </a:endParaRPr>
          </a:p>
          <a:p>
            <a:r>
              <a:rPr lang="en-AU" dirty="0">
                <a:latin typeface="Arial" charset="0"/>
              </a:rPr>
              <a:t>Some knowledge of UML, CTS2 Specification, XML, JSON, REST</a:t>
            </a:r>
            <a:r>
              <a:rPr lang="en-US" dirty="0">
                <a:latin typeface="Arial" charset="0"/>
              </a:rPr>
              <a:t> required for full </a:t>
            </a:r>
            <a:r>
              <a:rPr lang="en-US" dirty="0" smtClean="0">
                <a:latin typeface="Arial" charset="0"/>
              </a:rPr>
              <a:t>implementation</a:t>
            </a:r>
            <a:endParaRPr lang="en-US" dirty="0">
              <a:latin typeface="Arial" charset="0"/>
            </a:endParaRPr>
          </a:p>
          <a:p>
            <a:r>
              <a:rPr lang="en-US" dirty="0">
                <a:latin typeface="Arial" charset="0"/>
              </a:rPr>
              <a:t>Java and JavaScript will be helpful for some of the </a:t>
            </a:r>
            <a:r>
              <a:rPr lang="en-US" dirty="0" smtClean="0">
                <a:latin typeface="Arial" charset="0"/>
              </a:rPr>
              <a:t>example</a:t>
            </a:r>
            <a:endParaRPr lang="en-US" dirty="0">
              <a:latin typeface="Arial" charset="0"/>
            </a:endParaRPr>
          </a:p>
          <a:p>
            <a:r>
              <a:rPr lang="en-US" dirty="0">
                <a:latin typeface="Arial" charset="0"/>
              </a:rPr>
              <a:t>Command line </a:t>
            </a:r>
            <a:r>
              <a:rPr lang="en-US" dirty="0" smtClean="0">
                <a:latin typeface="Arial" charset="0"/>
              </a:rPr>
              <a:t>Maven</a:t>
            </a:r>
            <a:r>
              <a:rPr lang="en-US" dirty="0">
                <a:latin typeface="Arial" charset="0"/>
              </a:rPr>
              <a:t>, </a:t>
            </a:r>
            <a:r>
              <a:rPr lang="en-US" dirty="0" smtClean="0">
                <a:latin typeface="Arial" charset="0"/>
              </a:rPr>
              <a:t>Python </a:t>
            </a:r>
            <a:r>
              <a:rPr lang="en-US" dirty="0">
                <a:latin typeface="Arial" charset="0"/>
              </a:rPr>
              <a:t>and Unix/Linux may be helpful as well</a:t>
            </a:r>
          </a:p>
          <a:p>
            <a:endParaRPr lang="en-US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Click on the Admin Console button on the resulting web page: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Login using admin/admin.</a:t>
            </a:r>
            <a:endParaRPr lang="en-US" dirty="0"/>
          </a:p>
        </p:txBody>
      </p:sp>
      <p:pic>
        <p:nvPicPr>
          <p:cNvPr id="4" name="Picture 3" descr="Screen Shot 2012-11-26 at 12.04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600"/>
            <a:ext cx="9144000" cy="226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281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Demo: Service Plugin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Import Plugin to Framework</a:t>
            </a:r>
            <a:endParaRPr lang="en-US" sz="2800" dirty="0">
              <a:solidFill>
                <a:srgbClr val="FF0000"/>
              </a:solidFill>
            </a:endParaRPr>
          </a:p>
        </p:txBody>
      </p:sp>
      <p:pic>
        <p:nvPicPr>
          <p:cNvPr id="4" name="Content Placeholder 3" descr="Screen Shot 2012-12-07 at 6.24.34 A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7460" b="-157460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762000" y="1447800"/>
            <a:ext cx="601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Click on install/update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7086600" y="3810000"/>
            <a:ext cx="609600" cy="381000"/>
          </a:xfrm>
          <a:prstGeom prst="rect">
            <a:avLst/>
          </a:prstGeom>
          <a:noFill/>
          <a:ln w="158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188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Demo: Service </a:t>
            </a:r>
            <a:r>
              <a:rPr lang="en-US" dirty="0" smtClean="0"/>
              <a:t>Plugin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Import Plugin to Framework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813" y="1371600"/>
            <a:ext cx="7826375" cy="838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Upload the jar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2-11-26 at 12.11.4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4100"/>
            <a:ext cx="91440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281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Demo: Service </a:t>
            </a:r>
            <a:r>
              <a:rPr lang="en-US" dirty="0" smtClean="0"/>
              <a:t>Plugin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Import Plugin to Framework</a:t>
            </a:r>
            <a:endParaRPr lang="en-US" sz="2800" dirty="0"/>
          </a:p>
        </p:txBody>
      </p:sp>
      <p:pic>
        <p:nvPicPr>
          <p:cNvPr id="5" name="Content Placeholder 4" descr="Screen Shot 2012-11-26 at 12.05.48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" b="39"/>
          <a:stretch>
            <a:fillRect/>
          </a:stretch>
        </p:blipFill>
        <p:spPr>
          <a:xfrm>
            <a:off x="1295401" y="2362201"/>
            <a:ext cx="5334000" cy="3271808"/>
          </a:xfrm>
        </p:spPr>
      </p:pic>
    </p:spTree>
    <p:extLst>
      <p:ext uri="{BB962C8B-B14F-4D97-AF65-F5344CB8AC3E}">
        <p14:creationId xmlns:p14="http://schemas.microsoft.com/office/powerpoint/2010/main" val="7828281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Demo: Service </a:t>
            </a:r>
            <a:r>
              <a:rPr lang="en-US" dirty="0" smtClean="0"/>
              <a:t>Plugin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Import Plugin to Framework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If necessary start the plugin: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2-11-26 at 12.06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9300"/>
            <a:ext cx="9144000" cy="5207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8305800" y="2667000"/>
            <a:ext cx="152400" cy="685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8281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Demo: Service </a:t>
            </a:r>
            <a:r>
              <a:rPr lang="en-US" dirty="0" smtClean="0"/>
              <a:t>Plugin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Import Plugin to Framework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Create a REST call in a browser address bar: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2-11-26 at 12.23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00" y="3187700"/>
            <a:ext cx="70612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431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</a:rPr>
              <a:t>Interactive Demo</a:t>
            </a:r>
            <a:br>
              <a:rPr lang="en-US" dirty="0" smtClean="0">
                <a:latin typeface="Arial" charset="0"/>
              </a:rPr>
            </a:br>
            <a:r>
              <a:rPr lang="en-US" sz="2800" dirty="0" smtClean="0">
                <a:solidFill>
                  <a:srgbClr val="FF0000"/>
                </a:solidFill>
                <a:latin typeface="Arial" charset="0"/>
              </a:rPr>
              <a:t>Service Plugin</a:t>
            </a:r>
            <a:endParaRPr lang="en-US" dirty="0"/>
          </a:p>
        </p:txBody>
      </p:sp>
      <p:pic>
        <p:nvPicPr>
          <p:cNvPr id="4" name="Content Placeholder 3" descr="Screen Shot 2012-11-26 at 12.23.46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" t="-27404" r="-20" b="-74943"/>
          <a:stretch/>
        </p:blipFill>
        <p:spPr>
          <a:xfrm>
            <a:off x="609600" y="1447800"/>
            <a:ext cx="7826375" cy="4800600"/>
          </a:xfrm>
        </p:spPr>
      </p:pic>
      <p:sp>
        <p:nvSpPr>
          <p:cNvPr id="3" name="TextBox 2"/>
          <p:cNvSpPr txBox="1"/>
          <p:nvPr/>
        </p:nvSpPr>
        <p:spPr>
          <a:xfrm>
            <a:off x="609600" y="1371600"/>
            <a:ext cx="2978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Expected Results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83619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Interactive Demo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Service </a:t>
            </a:r>
            <a:r>
              <a:rPr lang="en-US" sz="2800" dirty="0" smtClean="0">
                <a:solidFill>
                  <a:srgbClr val="FF0000"/>
                </a:solidFill>
                <a:latin typeface="Arial" charset="0"/>
              </a:rPr>
              <a:t>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have we learned:</a:t>
            </a:r>
          </a:p>
          <a:p>
            <a:r>
              <a:rPr lang="en-US" dirty="0" smtClean="0"/>
              <a:t>What class needs to be extended to create a plugin class</a:t>
            </a:r>
          </a:p>
          <a:p>
            <a:r>
              <a:rPr lang="en-US" dirty="0" smtClean="0"/>
              <a:t>How to create a mapping from a source to a CTS2 compatible element</a:t>
            </a:r>
          </a:p>
          <a:p>
            <a:r>
              <a:rPr lang="en-US" dirty="0" smtClean="0"/>
              <a:t>How to import third party software into the OSGI bundling system using maven</a:t>
            </a:r>
          </a:p>
          <a:p>
            <a:r>
              <a:rPr lang="en-US" dirty="0" smtClean="0"/>
              <a:t>How to run the CTS2 Development Framework Standalone server and upload a plugin to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7523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API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269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CTS2 is designed on a REST architecture:</a:t>
            </a:r>
          </a:p>
          <a:p>
            <a:r>
              <a:rPr lang="en-US" dirty="0" smtClean="0"/>
              <a:t>This shapes method calls and naming conventions</a:t>
            </a:r>
          </a:p>
          <a:p>
            <a:pPr lvl="1"/>
            <a:r>
              <a:rPr lang="en-US" dirty="0" smtClean="0"/>
              <a:t>A directory is a summary of a group of objects, such as code systems or entities.  A catalog (list) will provide complete objects </a:t>
            </a:r>
          </a:p>
          <a:p>
            <a:pPr lvl="1"/>
            <a:r>
              <a:rPr lang="en-US" dirty="0" smtClean="0"/>
              <a:t>Read services generally are looking for a unique identifier for input</a:t>
            </a:r>
          </a:p>
          <a:p>
            <a:pPr lvl="1"/>
            <a:r>
              <a:rPr lang="en-US" dirty="0" smtClean="0"/>
              <a:t>Query services offer filters on a matching value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986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 smtClean="0">
                <a:latin typeface="Arial" charset="0"/>
              </a:rPr>
              <a:t>Overview</a:t>
            </a:r>
            <a:br>
              <a:rPr lang="en-US" sz="3600" dirty="0" smtClean="0">
                <a:latin typeface="Arial" charset="0"/>
              </a:rPr>
            </a:br>
            <a:endParaRPr lang="en-US" sz="3600" dirty="0">
              <a:latin typeface="Arial" charset="0"/>
            </a:endParaRP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AU" dirty="0">
                <a:latin typeface="Arial" charset="0"/>
              </a:rPr>
              <a:t>CTS2 is an OMG standard for the query, interchange and update of terminological resources.   </a:t>
            </a:r>
            <a:endParaRPr lang="en-AU" dirty="0" smtClean="0">
              <a:latin typeface="Arial" charset="0"/>
            </a:endParaRPr>
          </a:p>
          <a:p>
            <a:pPr eaLnBrk="1" hangingPunct="1"/>
            <a:r>
              <a:rPr lang="en-AU" dirty="0" smtClean="0">
                <a:latin typeface="Arial" charset="0"/>
              </a:rPr>
              <a:t>This </a:t>
            </a:r>
            <a:r>
              <a:rPr lang="en-AU" dirty="0">
                <a:latin typeface="Arial" charset="0"/>
              </a:rPr>
              <a:t>tutorial will provide technical implementers with guidance for the implementation of the standard.</a:t>
            </a:r>
            <a:r>
              <a:rPr lang="en-US" dirty="0">
                <a:latin typeface="Arial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6801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Demo: CTS2 </a:t>
            </a:r>
            <a:r>
              <a:rPr lang="en-US" dirty="0"/>
              <a:t>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focus will be on read and query module functions</a:t>
            </a:r>
          </a:p>
          <a:p>
            <a:r>
              <a:rPr lang="en-US" dirty="0" smtClean="0"/>
              <a:t>Entity, code system(s), code system versions and value sets to comprise the examples</a:t>
            </a:r>
          </a:p>
          <a:p>
            <a:r>
              <a:rPr lang="en-US" dirty="0" smtClean="0"/>
              <a:t>REST calls will be to the NCBO Bioportal CTS2 REST wrapper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5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How do we know what systems are at a service?</a:t>
            </a:r>
          </a:p>
          <a:p>
            <a:r>
              <a:rPr lang="en-US" dirty="0" smtClean="0"/>
              <a:t>Start by querying the code systems</a:t>
            </a:r>
          </a:p>
          <a:p>
            <a:r>
              <a:rPr lang="en-US" dirty="0">
                <a:hlinkClick r:id="rId2"/>
              </a:rPr>
              <a:t>http://informatics.mayo.edu/cts2/rest/</a:t>
            </a:r>
            <a:r>
              <a:rPr lang="en-US" dirty="0" smtClean="0">
                <a:hlinkClick r:id="rId2"/>
              </a:rPr>
              <a:t>codesystems</a:t>
            </a:r>
            <a:endParaRPr lang="en-US" dirty="0" smtClean="0"/>
          </a:p>
          <a:p>
            <a:r>
              <a:rPr lang="en-US" dirty="0" smtClean="0"/>
              <a:t>This returns a directory, or list of summaries of the code systems on that service</a:t>
            </a:r>
          </a:p>
        </p:txBody>
      </p:sp>
    </p:spTree>
    <p:extLst>
      <p:ext uri="{BB962C8B-B14F-4D97-AF65-F5344CB8AC3E}">
        <p14:creationId xmlns:p14="http://schemas.microsoft.com/office/powerpoint/2010/main" val="275914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 Shot 2012-12-26 at 1.02.33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" r="2972"/>
          <a:stretch>
            <a:fillRect/>
          </a:stretch>
        </p:blipFill>
        <p:spPr>
          <a:xfrm>
            <a:off x="685800" y="685800"/>
            <a:ext cx="7826375" cy="4800600"/>
          </a:xfrm>
        </p:spPr>
      </p:pic>
    </p:spTree>
    <p:extLst>
      <p:ext uri="{BB962C8B-B14F-4D97-AF65-F5344CB8AC3E}">
        <p14:creationId xmlns:p14="http://schemas.microsoft.com/office/powerpoint/2010/main" val="3964769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71600"/>
            <a:ext cx="7826375" cy="4800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How can we query individual code systems from this service?</a:t>
            </a:r>
          </a:p>
          <a:p>
            <a:r>
              <a:rPr lang="en-US" dirty="0" smtClean="0"/>
              <a:t>Working through CodeSystem and </a:t>
            </a:r>
            <a:r>
              <a:rPr lang="en-US" dirty="0" err="1" smtClean="0"/>
              <a:t>CodeSystems</a:t>
            </a:r>
            <a:r>
              <a:rPr lang="en-US" dirty="0" smtClean="0"/>
              <a:t> REST APIs</a:t>
            </a:r>
          </a:p>
          <a:p>
            <a:pPr lvl="1"/>
            <a:r>
              <a:rPr lang="en-US" dirty="0" smtClean="0"/>
              <a:t>By name, ontologyId, or description</a:t>
            </a:r>
          </a:p>
          <a:p>
            <a:pPr lvl="1"/>
            <a:r>
              <a:rPr lang="en-US" dirty="0" smtClean="0"/>
              <a:t>By matching algorithms “contains” or “exact match”</a:t>
            </a:r>
          </a:p>
        </p:txBody>
      </p:sp>
    </p:spTree>
    <p:extLst>
      <p:ext uri="{BB962C8B-B14F-4D97-AF65-F5344CB8AC3E}">
        <p14:creationId xmlns:p14="http://schemas.microsoft.com/office/powerpoint/2010/main" val="275914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 descr="Screen Shot 2012-11-27 at 1.09.47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352" b="-52352"/>
          <a:stretch/>
        </p:blipFill>
        <p:spPr>
          <a:xfrm>
            <a:off x="127001" y="1371600"/>
            <a:ext cx="8828088" cy="4559300"/>
          </a:xfrm>
        </p:spPr>
      </p:pic>
      <p:sp>
        <p:nvSpPr>
          <p:cNvPr id="5" name="TextBox 4"/>
          <p:cNvSpPr txBox="1"/>
          <p:nvPr/>
        </p:nvSpPr>
        <p:spPr>
          <a:xfrm>
            <a:off x="685800" y="1524000"/>
            <a:ext cx="8347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Searchable fields in the CodeSystemDirectoryEntry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3962400" y="2514600"/>
            <a:ext cx="838200" cy="228600"/>
          </a:xfrm>
          <a:prstGeom prst="rect">
            <a:avLst/>
          </a:prstGeom>
          <a:noFill/>
          <a:ln w="19050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257800" y="2514600"/>
            <a:ext cx="457200" cy="228600"/>
          </a:xfrm>
          <a:prstGeom prst="rect">
            <a:avLst/>
          </a:prstGeom>
          <a:noFill/>
          <a:ln w="19050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2667000"/>
            <a:ext cx="990600" cy="228600"/>
          </a:xfrm>
          <a:prstGeom prst="rect">
            <a:avLst/>
          </a:prstGeom>
          <a:noFill/>
          <a:ln w="19050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62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Working through codesystems, </a:t>
            </a:r>
            <a:r>
              <a:rPr lang="en-US" dirty="0"/>
              <a:t>n</a:t>
            </a:r>
            <a:r>
              <a:rPr lang="en-US" dirty="0" smtClean="0"/>
              <a:t>ame </a:t>
            </a:r>
            <a:r>
              <a:rPr lang="en-US" dirty="0"/>
              <a:t>is </a:t>
            </a:r>
            <a:r>
              <a:rPr lang="en-US" dirty="0" smtClean="0"/>
              <a:t>matched against </a:t>
            </a:r>
            <a:r>
              <a:rPr lang="en-US" dirty="0"/>
              <a:t>the </a:t>
            </a:r>
            <a:r>
              <a:rPr lang="en-US" dirty="0" smtClean="0"/>
              <a:t>abbreviated ontology </a:t>
            </a:r>
            <a:r>
              <a:rPr lang="en-US" dirty="0"/>
              <a:t>designation. 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Example</a:t>
            </a:r>
            <a:r>
              <a:rPr lang="en-US" dirty="0"/>
              <a:t>: MedDRA is MDR.  </a:t>
            </a:r>
          </a:p>
          <a:p>
            <a:pPr lvl="1"/>
            <a:r>
              <a:rPr lang="en-US" dirty="0">
                <a:hlinkClick r:id="rId3"/>
              </a:rPr>
              <a:t>http://informatics.mayo.edu/cts2/rest/codesystems?matchvalue=MDR&amp;filtercomponent=</a:t>
            </a:r>
            <a:r>
              <a:rPr lang="en-US" dirty="0" smtClean="0">
                <a:hlinkClick r:id="rId3"/>
              </a:rPr>
              <a:t>resourceName</a:t>
            </a:r>
            <a:endParaRPr lang="en-US" dirty="0" smtClean="0"/>
          </a:p>
          <a:p>
            <a:pPr lvl="1"/>
            <a:r>
              <a:rPr lang="en-US" dirty="0" smtClean="0"/>
              <a:t>Where matchvalue is the text to match and resourceName is the name field to match</a:t>
            </a:r>
          </a:p>
        </p:txBody>
      </p:sp>
    </p:spTree>
    <p:extLst>
      <p:ext uri="{BB962C8B-B14F-4D97-AF65-F5344CB8AC3E}">
        <p14:creationId xmlns:p14="http://schemas.microsoft.com/office/powerpoint/2010/main" val="275914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2-12-21 at 3.39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0100"/>
            <a:ext cx="9144000" cy="525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493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Using the codesystems API, the other “</a:t>
            </a:r>
            <a:r>
              <a:rPr lang="en-US" dirty="0" err="1" smtClean="0"/>
              <a:t>filtercomponents</a:t>
            </a:r>
            <a:r>
              <a:rPr lang="en-US" dirty="0" smtClean="0"/>
              <a:t>” we can match are:</a:t>
            </a:r>
          </a:p>
          <a:p>
            <a:r>
              <a:rPr lang="en-US" dirty="0" smtClean="0"/>
              <a:t>resourceSynopsis: a description of the resource</a:t>
            </a:r>
          </a:p>
          <a:p>
            <a:r>
              <a:rPr lang="en-US" dirty="0" smtClean="0"/>
              <a:t>resourceName: the abbreviation of the code system</a:t>
            </a:r>
          </a:p>
          <a:p>
            <a:r>
              <a:rPr lang="en-US" dirty="0" smtClean="0"/>
              <a:t>about: the URI of the code system</a:t>
            </a:r>
          </a:p>
          <a:p>
            <a:r>
              <a:rPr lang="en-US" dirty="0" smtClean="0"/>
              <a:t>keyword: contents of the keyword tag</a:t>
            </a:r>
          </a:p>
          <a:p>
            <a:r>
              <a:rPr lang="en-US" dirty="0" smtClean="0"/>
              <a:t>ontologyId: unique ID of the ontology in the service</a:t>
            </a:r>
          </a:p>
        </p:txBody>
      </p:sp>
    </p:spTree>
    <p:extLst>
      <p:ext uri="{BB962C8B-B14F-4D97-AF65-F5344CB8AC3E}">
        <p14:creationId xmlns:p14="http://schemas.microsoft.com/office/powerpoint/2010/main" val="275914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Direct read calls to the code system API require a a similar knowledge of the abbreviated name of the code system:</a:t>
            </a:r>
          </a:p>
          <a:p>
            <a:r>
              <a:rPr lang="en-US" dirty="0">
                <a:hlinkClick r:id="rId2"/>
              </a:rPr>
              <a:t>http://informatics.mayo.edu/cts2/rest/codesystem</a:t>
            </a:r>
            <a:r>
              <a:rPr lang="en-US" dirty="0" smtClean="0">
                <a:hlinkClick r:id="rId2"/>
              </a:rPr>
              <a:t>/VANDF</a:t>
            </a:r>
            <a:endParaRPr lang="en-US" dirty="0" smtClean="0"/>
          </a:p>
          <a:p>
            <a:r>
              <a:rPr lang="en-US" dirty="0" smtClean="0"/>
              <a:t>You can get this information by first making a call to the codesystems and returning a directory of </a:t>
            </a:r>
            <a:r>
              <a:rPr lang="en-US" dirty="0" err="1" smtClean="0"/>
              <a:t>codesystems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262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2-21 at 3.44.0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0100"/>
            <a:ext cx="9144000" cy="524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663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 Services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Terminologies:</a:t>
            </a:r>
          </a:p>
          <a:p>
            <a:r>
              <a:rPr lang="en-US" dirty="0" smtClean="0"/>
              <a:t>A list of unique terms and a set of properties helps define our common context for a term.</a:t>
            </a:r>
          </a:p>
          <a:p>
            <a:pPr lvl="1"/>
            <a:r>
              <a:rPr lang="en-US" dirty="0" smtClean="0"/>
              <a:t>Like a dictionary.</a:t>
            </a:r>
          </a:p>
          <a:p>
            <a:r>
              <a:rPr lang="en-US" dirty="0" smtClean="0"/>
              <a:t>The way we know how to use terms is more complex:</a:t>
            </a:r>
          </a:p>
          <a:p>
            <a:pPr lvl="1"/>
            <a:r>
              <a:rPr lang="en-US" dirty="0" smtClean="0"/>
              <a:t>Classifications</a:t>
            </a:r>
          </a:p>
          <a:p>
            <a:pPr lvl="1"/>
            <a:r>
              <a:rPr lang="en-US" dirty="0" smtClean="0"/>
              <a:t>Synonyms</a:t>
            </a:r>
          </a:p>
          <a:p>
            <a:pPr lvl="1"/>
            <a:r>
              <a:rPr lang="en-US" dirty="0" smtClean="0"/>
              <a:t>Unstated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8318506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</a:t>
            </a:r>
            <a:r>
              <a:rPr lang="en-US" dirty="0" err="1"/>
              <a:t>c</a:t>
            </a:r>
            <a:r>
              <a:rPr lang="en-US" dirty="0" err="1" smtClean="0"/>
              <a:t>odesystemversions</a:t>
            </a:r>
            <a:r>
              <a:rPr lang="en-US" dirty="0" smtClean="0"/>
              <a:t> query has a similar query interface for getting all the versions on a given service</a:t>
            </a:r>
          </a:p>
          <a:p>
            <a:r>
              <a:rPr lang="en-US" dirty="0">
                <a:hlinkClick r:id="rId2"/>
              </a:rPr>
              <a:t>http:/</a:t>
            </a:r>
            <a:r>
              <a:rPr lang="en-US" dirty="0" smtClean="0">
                <a:hlinkClick r:id="rId2"/>
              </a:rPr>
              <a:t>/server root/codesystemversions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 more likely use case might be to get all versions of a given code system:</a:t>
            </a:r>
          </a:p>
          <a:p>
            <a:r>
              <a:rPr lang="en-US" dirty="0">
                <a:hlinkClick r:id="rId3"/>
              </a:rPr>
              <a:t>http://informatics.mayo.edu/cts2/rest/codesystem/LNC/</a:t>
            </a:r>
            <a:r>
              <a:rPr lang="en-US" dirty="0" smtClean="0">
                <a:hlinkClick r:id="rId3"/>
              </a:rPr>
              <a:t>versions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262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2-21 at 3.46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9144000" cy="525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376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Matchvalues</a:t>
            </a:r>
            <a:r>
              <a:rPr lang="en-US" dirty="0" smtClean="0"/>
              <a:t> options for </a:t>
            </a:r>
            <a:r>
              <a:rPr lang="en-US" dirty="0" err="1" smtClean="0"/>
              <a:t>codesystemversions</a:t>
            </a:r>
            <a:r>
              <a:rPr lang="en-US" dirty="0" smtClean="0"/>
              <a:t> include resourceName, about and </a:t>
            </a:r>
            <a:r>
              <a:rPr lang="en-US" dirty="0" err="1" smtClean="0"/>
              <a:t>resourceSynopsis</a:t>
            </a:r>
            <a:endParaRPr lang="en-US" dirty="0" smtClean="0"/>
          </a:p>
          <a:p>
            <a:r>
              <a:rPr lang="en-US" dirty="0" smtClean="0"/>
              <a:t>Perhaps more useful is to get the versions of a given code system as above, then use the href of the version designation to return the desired </a:t>
            </a:r>
            <a:r>
              <a:rPr lang="en-US" dirty="0" err="1" smtClean="0"/>
              <a:t>version</a:t>
            </a:r>
            <a:r>
              <a:rPr lang="en-US" dirty="0" err="1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://informatics.mayo.edu/cts2/rest/codesystem/LNC/version/</a:t>
            </a:r>
            <a:r>
              <a:rPr lang="en-US" dirty="0" smtClean="0">
                <a:hlinkClick r:id="rId2"/>
              </a:rPr>
              <a:t>232</a:t>
            </a:r>
            <a:endParaRPr lang="en-US" dirty="0" smtClean="0"/>
          </a:p>
          <a:p>
            <a:r>
              <a:rPr lang="en-US" dirty="0" smtClean="0"/>
              <a:t>This also happens to be the syntax for the code system version read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262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2-21 at 3.52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9144000" cy="526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3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Most users may simply either want to get an entity (a concept) by text match from a vocabulary service.</a:t>
            </a:r>
          </a:p>
          <a:p>
            <a:r>
              <a:rPr lang="en-US" dirty="0">
                <a:hlinkClick r:id="rId2"/>
              </a:rPr>
              <a:t>http://informatics.mayo.edu/cts2/rest/entities?matchvalue=</a:t>
            </a:r>
            <a:r>
              <a:rPr lang="en-US" dirty="0" smtClean="0">
                <a:hlinkClick r:id="rId2"/>
              </a:rPr>
              <a:t>swelling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Or they may want to get an entity from a particular version of a particular code system: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http://informatics.mayo.edu/cts2/rest/codesystem/LNC/version/232/entities?matchvalue=</a:t>
            </a:r>
            <a:r>
              <a:rPr lang="en-US" dirty="0" smtClean="0">
                <a:hlinkClick r:id="rId3"/>
              </a:rPr>
              <a:t>Cefoperazone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032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2-21 at 3.54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0100"/>
            <a:ext cx="9144000" cy="524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888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Having chosen a desired entity from that list we can resolve the full entity with an entity read: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>
                <a:hlinkClick r:id="rId2"/>
              </a:rPr>
              <a:t>http://informatics.mayo.edu/cts2/rest/codesystem/LNC/version/232/entity/100-</a:t>
            </a:r>
            <a:r>
              <a:rPr lang="en-US" dirty="0" smtClean="0">
                <a:hlinkClick r:id="rId2"/>
              </a:rPr>
              <a:t>8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032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2-21 at 3.56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0100"/>
            <a:ext cx="9144000" cy="525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24463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lays the foundation for a couple of likely scenarios.  Starting from the code system: </a:t>
            </a:r>
          </a:p>
          <a:p>
            <a:r>
              <a:rPr lang="en-US" dirty="0" smtClean="0"/>
              <a:t>Display available coding schemes to user</a:t>
            </a:r>
          </a:p>
          <a:p>
            <a:pPr lvl="1"/>
            <a:r>
              <a:rPr lang="en-US" dirty="0" smtClean="0"/>
              <a:t>User chooses coding schemes</a:t>
            </a:r>
          </a:p>
          <a:p>
            <a:r>
              <a:rPr lang="en-US" dirty="0" smtClean="0"/>
              <a:t>Display versions to user</a:t>
            </a:r>
          </a:p>
          <a:p>
            <a:pPr lvl="1"/>
            <a:r>
              <a:rPr lang="en-US" dirty="0" smtClean="0"/>
              <a:t>User chooses code system version</a:t>
            </a:r>
          </a:p>
          <a:p>
            <a:r>
              <a:rPr lang="en-US" dirty="0" smtClean="0"/>
              <a:t>Display text match for concept search</a:t>
            </a:r>
          </a:p>
          <a:p>
            <a:pPr lvl="1"/>
            <a:r>
              <a:rPr lang="en-US" dirty="0" smtClean="0"/>
              <a:t>User initiates text search and makes choice from matches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032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Alternatively:</a:t>
            </a:r>
          </a:p>
          <a:p>
            <a:r>
              <a:rPr lang="en-US" dirty="0" smtClean="0"/>
              <a:t>Display text match field to user</a:t>
            </a:r>
          </a:p>
          <a:p>
            <a:pPr lvl="1"/>
            <a:r>
              <a:rPr lang="en-US" dirty="0" smtClean="0"/>
              <a:t>User enters text match</a:t>
            </a:r>
          </a:p>
          <a:p>
            <a:r>
              <a:rPr lang="en-US" dirty="0" smtClean="0"/>
              <a:t>Display list of entity matches</a:t>
            </a:r>
          </a:p>
          <a:p>
            <a:pPr lvl="1"/>
            <a:r>
              <a:rPr lang="en-US" dirty="0" smtClean="0"/>
              <a:t>User chooses match</a:t>
            </a:r>
          </a:p>
          <a:p>
            <a:r>
              <a:rPr lang="en-US" dirty="0" smtClean="0"/>
              <a:t>Display selected user friendly entity attributes and properties to 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032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 </a:t>
            </a:r>
            <a:r>
              <a:rPr lang="en-US" dirty="0" smtClean="0"/>
              <a:t>Services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Knowing what is not in a dictionary is a way of knowing (This is sometimes called ontology).</a:t>
            </a:r>
          </a:p>
          <a:p>
            <a:r>
              <a:rPr lang="en-US" dirty="0" smtClean="0"/>
              <a:t>This is often built in to complex terminologies</a:t>
            </a:r>
          </a:p>
          <a:p>
            <a:r>
              <a:rPr lang="en-US" dirty="0" smtClean="0"/>
              <a:t>A terminology service provides the structure</a:t>
            </a:r>
          </a:p>
          <a:p>
            <a:pPr lvl="1"/>
            <a:r>
              <a:rPr lang="en-US" dirty="0" smtClean="0"/>
              <a:t>For using this way of knowing about the service</a:t>
            </a:r>
          </a:p>
          <a:p>
            <a:pPr lvl="1"/>
            <a:r>
              <a:rPr lang="en-US" dirty="0" smtClean="0"/>
              <a:t>For dealing with updates, versioning, history and other administrative functions</a:t>
            </a:r>
          </a:p>
        </p:txBody>
      </p:sp>
    </p:spTree>
    <p:extLst>
      <p:ext uri="{BB962C8B-B14F-4D97-AF65-F5344CB8AC3E}">
        <p14:creationId xmlns:p14="http://schemas.microsoft.com/office/powerpoint/2010/main" val="386424634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Developer Strategies:</a:t>
            </a:r>
          </a:p>
          <a:p>
            <a:r>
              <a:rPr lang="en-US" dirty="0" smtClean="0"/>
              <a:t>Parse initial XML for </a:t>
            </a:r>
            <a:r>
              <a:rPr lang="en-US" dirty="0" err="1" smtClean="0"/>
              <a:t>resourceName</a:t>
            </a:r>
            <a:r>
              <a:rPr lang="en-US" dirty="0" smtClean="0"/>
              <a:t> and construct REST queries</a:t>
            </a:r>
          </a:p>
          <a:p>
            <a:r>
              <a:rPr lang="en-US" dirty="0" smtClean="0"/>
              <a:t>Parse the href</a:t>
            </a:r>
            <a:r>
              <a:rPr lang="en-US" dirty="0"/>
              <a:t> </a:t>
            </a:r>
            <a:r>
              <a:rPr lang="en-US" dirty="0" smtClean="0"/>
              <a:t>from each set of queries and use the resulting XML to resolve further. (Remember each result has href(s) pointing to new resource options.)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88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Value Sets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Using </a:t>
            </a:r>
            <a:r>
              <a:rPr lang="en-US" dirty="0" err="1" smtClean="0"/>
              <a:t>valueset</a:t>
            </a:r>
            <a:r>
              <a:rPr lang="en-US" dirty="0" smtClean="0"/>
              <a:t> and </a:t>
            </a:r>
            <a:r>
              <a:rPr lang="en-US" dirty="0" err="1" smtClean="0"/>
              <a:t>valuesets</a:t>
            </a:r>
            <a:r>
              <a:rPr lang="en-US" dirty="0" smtClean="0"/>
              <a:t> and </a:t>
            </a:r>
            <a:r>
              <a:rPr lang="en-US" dirty="0" err="1" smtClean="0"/>
              <a:t>resolvedvalueset</a:t>
            </a:r>
            <a:r>
              <a:rPr lang="en-US" dirty="0" smtClean="0"/>
              <a:t> API’s:</a:t>
            </a:r>
          </a:p>
          <a:p>
            <a:r>
              <a:rPr lang="en-US" dirty="0" smtClean="0"/>
              <a:t>What value sets are on the service:</a:t>
            </a:r>
          </a:p>
          <a:p>
            <a:r>
              <a:rPr lang="en-US" dirty="0">
                <a:hlinkClick r:id="rId2"/>
              </a:rPr>
              <a:t>http://informatics.mayo.edu/cts2/rest/</a:t>
            </a:r>
            <a:r>
              <a:rPr lang="en-US" dirty="0" smtClean="0">
                <a:hlinkClick r:id="rId2"/>
              </a:rPr>
              <a:t>valuesets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href value can be resolved to an individual value set</a:t>
            </a:r>
          </a:p>
          <a:p>
            <a:endParaRPr lang="en-US" dirty="0" smtClean="0"/>
          </a:p>
        </p:txBody>
      </p:sp>
      <p:pic>
        <p:nvPicPr>
          <p:cNvPr id="5" name="Picture 4" descr="Screen Shot 2012-11-29 at 4.31.4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33800"/>
            <a:ext cx="9144000" cy="157809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2000" y="3733800"/>
            <a:ext cx="4724400" cy="304800"/>
          </a:xfrm>
          <a:prstGeom prst="rect">
            <a:avLst/>
          </a:prstGeom>
          <a:noFill/>
          <a:ln w="15875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2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API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Value Sets: Pagination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Parsing values for “complete” and “next” tag will allow developers to page through results: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complete value is “PARTIAL” then you can parse and resolve next value.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2-11-30 at 8.54.5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1900"/>
            <a:ext cx="9144000" cy="183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85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API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Value Sets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Getting a value </a:t>
            </a:r>
            <a:r>
              <a:rPr lang="en-US" dirty="0" smtClean="0"/>
              <a:t>set (using the href value):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http://informatics.mayo.edu/cts2/rest/valueset/</a:t>
            </a:r>
            <a:r>
              <a:rPr lang="en-US" dirty="0" smtClean="0">
                <a:hlinkClick r:id="rId2"/>
              </a:rPr>
              <a:t>provenance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Screen Shot 2012-12-21 at 3.59.1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0400"/>
            <a:ext cx="9144000" cy="225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377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API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Value </a:t>
            </a:r>
            <a:r>
              <a:rPr lang="en-US" sz="2800" dirty="0">
                <a:solidFill>
                  <a:srgbClr val="FF0000"/>
                </a:solidFill>
              </a:rPr>
              <a:t>S</a:t>
            </a:r>
            <a:r>
              <a:rPr lang="en-US" sz="2800" dirty="0" smtClean="0">
                <a:solidFill>
                  <a:srgbClr val="FF0000"/>
                </a:solidFill>
              </a:rPr>
              <a:t>ets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Resolving </a:t>
            </a:r>
            <a:r>
              <a:rPr lang="en-US" dirty="0"/>
              <a:t>a value </a:t>
            </a:r>
            <a:r>
              <a:rPr lang="en-US" dirty="0" smtClean="0"/>
              <a:t>set (adding the resolution parameter):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http://informatics.mayo.edu/cts2/rest/valueset/provenance/</a:t>
            </a:r>
            <a:r>
              <a:rPr lang="en-US" dirty="0" smtClean="0">
                <a:hlinkClick r:id="rId2"/>
              </a:rPr>
              <a:t>resolution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791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2-21 at 4.04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9144000" cy="526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897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API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Value Sets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Getting the resolved value set objects: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http://informatics.mayo.edu/cts2/rest/</a:t>
            </a:r>
            <a:r>
              <a:rPr lang="en-US" dirty="0" smtClean="0">
                <a:hlinkClick r:id="rId3"/>
              </a:rPr>
              <a:t>resolvedvaluesets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Resolution using the href value from these results gives direct access to the resolved value set.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945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12-21 at 4.21.5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0100"/>
            <a:ext cx="9144000" cy="523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429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</a:t>
            </a:r>
            <a:r>
              <a:rPr lang="en-US" dirty="0" smtClean="0"/>
              <a:t>API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Summary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Developers should now be able to text match search on CTS2 module attributes</a:t>
            </a:r>
          </a:p>
          <a:p>
            <a:r>
              <a:rPr lang="en-US" dirty="0"/>
              <a:t>R</a:t>
            </a:r>
            <a:r>
              <a:rPr lang="en-US" dirty="0" smtClean="0"/>
              <a:t>etrieve coding schemes, entities, and value sets</a:t>
            </a:r>
          </a:p>
          <a:p>
            <a:r>
              <a:rPr lang="en-US" dirty="0" smtClean="0"/>
              <a:t>Page through large result sets</a:t>
            </a:r>
          </a:p>
          <a:p>
            <a:r>
              <a:rPr lang="en-US" dirty="0" smtClean="0"/>
              <a:t>Follow href values to other module definitions as they are available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331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Java REST Client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9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How to Approach the </a:t>
            </a:r>
            <a:r>
              <a:rPr lang="en-US" dirty="0" smtClean="0">
                <a:latin typeface="Arial" charset="0"/>
              </a:rPr>
              <a:t>Specification</a:t>
            </a:r>
            <a:br>
              <a:rPr lang="en-US" dirty="0" smtClean="0">
                <a:latin typeface="Arial" charset="0"/>
              </a:rPr>
            </a:br>
            <a:endParaRPr lang="en-US" dirty="0">
              <a:latin typeface="Arial" charset="0"/>
            </a:endParaRPr>
          </a:p>
        </p:txBody>
      </p:sp>
      <p:sp>
        <p:nvSpPr>
          <p:cNvPr id="2150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The specification is designed for modular implementation.  </a:t>
            </a:r>
            <a:r>
              <a:rPr lang="en-US" u="sng" dirty="0">
                <a:solidFill>
                  <a:srgbClr val="FF0000"/>
                </a:solidFill>
                <a:latin typeface="Arial" charset="0"/>
              </a:rPr>
              <a:t>You do not need to implement the entire specification!</a:t>
            </a:r>
          </a:p>
          <a:p>
            <a:r>
              <a:rPr lang="en-US" dirty="0">
                <a:latin typeface="Arial" charset="0"/>
              </a:rPr>
              <a:t>Choose your implementation strategy based on local requirements, not to include a broad spectrum of the </a:t>
            </a:r>
            <a:r>
              <a:rPr lang="en-US" dirty="0" smtClean="0">
                <a:latin typeface="Arial" charset="0"/>
              </a:rPr>
              <a:t>specification</a:t>
            </a:r>
            <a:endParaRPr lang="en-US" dirty="0">
              <a:latin typeface="Arial" charset="0"/>
            </a:endParaRPr>
          </a:p>
          <a:p>
            <a:endParaRPr lang="en-US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Client</a:t>
            </a:r>
            <a:br>
              <a:rPr lang="en-US" dirty="0" smtClean="0"/>
            </a:br>
            <a:r>
              <a:rPr lang="en-US" sz="2800" dirty="0">
                <a:solidFill>
                  <a:srgbClr val="FF0000"/>
                </a:solidFill>
              </a:rPr>
              <a:t>J</a:t>
            </a:r>
            <a:r>
              <a:rPr lang="en-US" sz="2800" dirty="0" smtClean="0">
                <a:solidFill>
                  <a:srgbClr val="FF0000"/>
                </a:solidFill>
              </a:rPr>
              <a:t>ava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Maven project in Eclipse using cts2.rest as the group and artifact id </a:t>
            </a:r>
          </a:p>
          <a:p>
            <a:r>
              <a:rPr lang="en-US" dirty="0" smtClean="0"/>
              <a:t>Check the box that allows you to make a simple Maven project (No Archetypes)</a:t>
            </a:r>
          </a:p>
          <a:p>
            <a:r>
              <a:rPr lang="en-US" dirty="0" smtClean="0"/>
              <a:t>Create a class in </a:t>
            </a:r>
            <a:r>
              <a:rPr lang="en-US" dirty="0" err="1" smtClean="0"/>
              <a:t>src</a:t>
            </a:r>
            <a:r>
              <a:rPr lang="en-US" dirty="0" smtClean="0"/>
              <a:t>/main/java with a main method</a:t>
            </a:r>
          </a:p>
          <a:p>
            <a:pPr marL="0" indent="0">
              <a:buNone/>
            </a:pPr>
            <a:r>
              <a:rPr lang="en-US" dirty="0" smtClean="0"/>
              <a:t>(Code is found in the cts2-example-service zip </a:t>
            </a:r>
            <a:r>
              <a:rPr lang="en-US" dirty="0" err="1" smtClean="0"/>
              <a:t>ValueSetClient.java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268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Client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Java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Create a method called </a:t>
            </a:r>
            <a:r>
              <a:rPr lang="en-US" dirty="0" err="1" smtClean="0"/>
              <a:t>getValueSets</a:t>
            </a:r>
            <a:r>
              <a:rPr lang="en-US" dirty="0" smtClean="0"/>
              <a:t> with a return value of void.</a:t>
            </a:r>
          </a:p>
          <a:p>
            <a:pPr marL="0" indent="0">
              <a:buNone/>
            </a:pPr>
            <a:r>
              <a:rPr lang="en-US" dirty="0" smtClean="0">
                <a:latin typeface="Times New Roman"/>
                <a:cs typeface="Times New Roman"/>
              </a:rPr>
              <a:t>	</a:t>
            </a:r>
            <a:r>
              <a:rPr lang="en-US" i="1" dirty="0" smtClean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public 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void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getValueSets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(</a:t>
            </a:r>
            <a:r>
              <a:rPr lang="en-US" i="1" dirty="0" smtClean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)</a:t>
            </a:r>
          </a:p>
          <a:p>
            <a:pPr marL="0" indent="0">
              <a:buNone/>
            </a:pPr>
            <a:r>
              <a:rPr lang="en-US" dirty="0"/>
              <a:t>You’ll need some kind of </a:t>
            </a:r>
            <a:r>
              <a:rPr lang="en-US" dirty="0" smtClean="0"/>
              <a:t>REST </a:t>
            </a:r>
            <a:r>
              <a:rPr lang="en-US" dirty="0"/>
              <a:t>URL to resolve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	</a:t>
            </a:r>
            <a:r>
              <a:rPr lang="en-US" i="1" dirty="0" smtClean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String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uri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 = "</a:t>
            </a:r>
            <a:r>
              <a:rPr lang="en-US" i="1" dirty="0">
                <a:latin typeface="Times"/>
                <a:cs typeface="Times"/>
                <a:hlinkClick r:id="rId2"/>
              </a:rPr>
              <a:t>http://informatics.mayo.edu/cts2/rest/valuesets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";</a:t>
            </a:r>
            <a:endParaRPr lang="en-US" i="1" dirty="0" smtClean="0">
              <a:solidFill>
                <a:srgbClr val="2F7200"/>
              </a:solidFill>
              <a:latin typeface="Times"/>
              <a:cs typeface="Times"/>
            </a:endParaRPr>
          </a:p>
          <a:p>
            <a:pPr marL="0" indent="0">
              <a:buNone/>
            </a:pPr>
            <a:r>
              <a:rPr lang="en-US" dirty="0" smtClean="0"/>
              <a:t>And convert to a Java URL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2F7200"/>
                </a:solidFill>
                <a:latin typeface="Times"/>
                <a:cs typeface="Times"/>
              </a:rPr>
              <a:t>	</a:t>
            </a:r>
            <a:r>
              <a:rPr lang="en-US" i="1" dirty="0" smtClean="0">
                <a:solidFill>
                  <a:srgbClr val="2F7200"/>
                </a:solidFill>
                <a:latin typeface="Times"/>
                <a:cs typeface="Times"/>
              </a:rPr>
              <a:t>URL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url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; </a:t>
            </a:r>
            <a:endParaRPr lang="en-US" i="1" dirty="0" smtClean="0">
              <a:solidFill>
                <a:srgbClr val="2F7200"/>
              </a:solidFill>
              <a:latin typeface="Times"/>
              <a:cs typeface="Times"/>
            </a:endParaRPr>
          </a:p>
          <a:p>
            <a:pPr marL="0" indent="0">
              <a:buNone/>
            </a:pPr>
            <a:r>
              <a:rPr lang="en-US" i="1" dirty="0" smtClean="0">
                <a:solidFill>
                  <a:srgbClr val="2F7200"/>
                </a:solidFill>
                <a:latin typeface="Times"/>
                <a:cs typeface="Times"/>
              </a:rPr>
              <a:t>		try 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{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url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= new URL(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uri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53769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Client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Java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+mj-lt"/>
                <a:cs typeface="Times New Roman"/>
              </a:rPr>
              <a:t>Create a connection:</a:t>
            </a:r>
          </a:p>
          <a:p>
            <a:pPr marL="0" indent="0">
              <a:buNone/>
            </a:pP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HttpURLConnection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connection = (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HttpURLConnection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)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url.openConnection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();</a:t>
            </a:r>
          </a:p>
          <a:p>
            <a:pPr marL="0" indent="0">
              <a:buNone/>
            </a:pPr>
            <a:r>
              <a:rPr lang="en-US" dirty="0" smtClean="0">
                <a:latin typeface="+mj-lt"/>
                <a:cs typeface="Times New Roman"/>
              </a:rPr>
              <a:t>Test it:</a:t>
            </a:r>
          </a:p>
          <a:p>
            <a:pPr marL="0" indent="0">
              <a:buNone/>
            </a:pP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if (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connection.getResponseCode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() != 200) { throw new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RuntimeException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("Failed : The HTTP error code is : " +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connection.getResponseCode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()); }</a:t>
            </a:r>
          </a:p>
          <a:p>
            <a:pPr marL="0" indent="0">
              <a:buNone/>
            </a:pPr>
            <a:endParaRPr lang="en-US" dirty="0">
              <a:latin typeface="+mj-lt"/>
              <a:cs typeface="Times New Roman"/>
            </a:endParaRPr>
          </a:p>
          <a:p>
            <a:pPr marL="0" indent="0">
              <a:buNone/>
            </a:pPr>
            <a:endParaRPr lang="en-US" dirty="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80221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Client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Java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cs typeface="Times New Roman"/>
              </a:rPr>
              <a:t>Stream it into a buffered </a:t>
            </a:r>
            <a:r>
              <a:rPr lang="en-US" dirty="0" smtClean="0">
                <a:cs typeface="Times New Roman"/>
              </a:rPr>
              <a:t>reader:</a:t>
            </a:r>
            <a:endParaRPr lang="en-US" dirty="0">
              <a:cs typeface="Times New Roman"/>
            </a:endParaRPr>
          </a:p>
          <a:p>
            <a:pPr marL="0" indent="0">
              <a:buNone/>
            </a:pP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BufferedReader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br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= new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BufferedReader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(new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InputStreamReader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 (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connection.getInputStream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())))</a:t>
            </a:r>
            <a:r>
              <a:rPr lang="en-US" i="1" dirty="0" smtClean="0">
                <a:solidFill>
                  <a:srgbClr val="2F7200"/>
                </a:solidFill>
                <a:latin typeface="Times"/>
                <a:cs typeface="Times"/>
              </a:rPr>
              <a:t>;</a:t>
            </a:r>
          </a:p>
          <a:p>
            <a:pPr marL="0" indent="0">
              <a:buNone/>
            </a:pPr>
            <a:r>
              <a:rPr lang="en-US" dirty="0" smtClean="0"/>
              <a:t>Here the output can be printed:</a:t>
            </a:r>
          </a:p>
          <a:p>
            <a:pPr marL="0" indent="0">
              <a:buNone/>
            </a:pP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String output; </a:t>
            </a:r>
            <a:endParaRPr lang="en-US" i="1" dirty="0" smtClean="0">
              <a:solidFill>
                <a:srgbClr val="2F7200"/>
              </a:solidFill>
              <a:latin typeface="Times"/>
              <a:cs typeface="Times"/>
            </a:endParaRPr>
          </a:p>
          <a:p>
            <a:pPr marL="0" indent="0">
              <a:buNone/>
            </a:pPr>
            <a:r>
              <a:rPr lang="en-US" i="1" dirty="0" err="1" smtClean="0">
                <a:solidFill>
                  <a:srgbClr val="2F7200"/>
                </a:solidFill>
                <a:latin typeface="Times"/>
                <a:cs typeface="Times"/>
              </a:rPr>
              <a:t>System.out.println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("Output from Server .... \n"); while ((output =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br.readLine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()) != null) {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System.out.println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(output); }</a:t>
            </a:r>
          </a:p>
        </p:txBody>
      </p:sp>
    </p:spTree>
    <p:extLst>
      <p:ext uri="{BB962C8B-B14F-4D97-AF65-F5344CB8AC3E}">
        <p14:creationId xmlns:p14="http://schemas.microsoft.com/office/powerpoint/2010/main" val="2973641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Client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Java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826375" cy="4800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normal use case for XML consumption is to marshal to java objects.  </a:t>
            </a:r>
          </a:p>
          <a:p>
            <a:pPr marL="0" indent="0">
              <a:buNone/>
            </a:pPr>
            <a:r>
              <a:rPr lang="en-US" dirty="0" smtClean="0"/>
              <a:t>Create a </a:t>
            </a:r>
            <a:r>
              <a:rPr lang="en-US" dirty="0"/>
              <a:t>new method: </a:t>
            </a:r>
            <a:r>
              <a:rPr lang="en-US" i="1" dirty="0" err="1">
                <a:solidFill>
                  <a:srgbClr val="008000"/>
                </a:solidFill>
                <a:latin typeface="Times"/>
                <a:cs typeface="Times"/>
              </a:rPr>
              <a:t>getValueSet</a:t>
            </a:r>
            <a:r>
              <a:rPr lang="en-US" i="1" dirty="0">
                <a:solidFill>
                  <a:srgbClr val="008000"/>
                </a:solidFill>
                <a:latin typeface="Times"/>
                <a:cs typeface="Times"/>
              </a:rPr>
              <a:t>()</a:t>
            </a:r>
            <a:endParaRPr lang="en-US" i="1" dirty="0" smtClean="0">
              <a:solidFill>
                <a:srgbClr val="008000"/>
              </a:solidFill>
              <a:latin typeface="Times"/>
              <a:cs typeface="Times"/>
            </a:endParaRPr>
          </a:p>
          <a:p>
            <a:pPr marL="0" indent="0">
              <a:buNone/>
            </a:pPr>
            <a:r>
              <a:rPr lang="en-US" dirty="0" smtClean="0"/>
              <a:t>We’ll make a REST call that returns JSON and consume it using some CTS2 specific code.</a:t>
            </a:r>
          </a:p>
          <a:p>
            <a:pPr marL="0" indent="0">
              <a:buNone/>
            </a:pPr>
            <a:r>
              <a:rPr lang="en-US" i="1" dirty="0" smtClean="0">
                <a:solidFill>
                  <a:srgbClr val="2F7200"/>
                </a:solidFill>
                <a:latin typeface="Times"/>
                <a:cs typeface="Times"/>
              </a:rPr>
              <a:t>String 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uri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= "</a:t>
            </a:r>
            <a:r>
              <a:rPr lang="en-US" i="1" dirty="0">
                <a:latin typeface="Times"/>
                <a:cs typeface="Times"/>
                <a:hlinkClick r:id="rId2"/>
              </a:rPr>
              <a:t>http://informatics.mayo.edu/cts2/rest/valuesets?matchvalue=Sequence&amp;format=json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"</a:t>
            </a:r>
            <a:r>
              <a:rPr lang="en-US" i="1" dirty="0" smtClean="0">
                <a:solidFill>
                  <a:srgbClr val="2F7200"/>
                </a:solidFill>
                <a:latin typeface="Times"/>
                <a:cs typeface="Times"/>
              </a:rPr>
              <a:t>;</a:t>
            </a:r>
          </a:p>
          <a:p>
            <a:pPr marL="0" indent="0">
              <a:buNone/>
            </a:pPr>
            <a:r>
              <a:rPr lang="en-US" dirty="0" smtClean="0"/>
              <a:t>And add a request parameter to the connection: </a:t>
            </a:r>
            <a:r>
              <a:rPr lang="en-US" i="1" dirty="0" err="1" smtClean="0">
                <a:solidFill>
                  <a:srgbClr val="2F7200"/>
                </a:solidFill>
                <a:latin typeface="Times"/>
                <a:cs typeface="Times"/>
              </a:rPr>
              <a:t>connection.setRequestProperty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("Accept", "text/</a:t>
            </a:r>
            <a:r>
              <a:rPr lang="en-US" i="1" dirty="0" err="1">
                <a:solidFill>
                  <a:srgbClr val="2F7200"/>
                </a:solidFill>
                <a:latin typeface="Times"/>
                <a:cs typeface="Times"/>
              </a:rPr>
              <a:t>json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");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4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Client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Java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We’ll handle the buffered output differently:</a:t>
            </a:r>
          </a:p>
          <a:p>
            <a:pPr marL="0" indent="0">
              <a:buNone/>
            </a:pPr>
            <a:r>
              <a:rPr lang="en-US" dirty="0">
                <a:solidFill>
                  <a:srgbClr val="2F7200"/>
                </a:solidFill>
                <a:latin typeface="Times"/>
                <a:cs typeface="Times"/>
              </a:rPr>
              <a:t> </a:t>
            </a: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JsonConverter converter = new JsonConverter();</a:t>
            </a:r>
          </a:p>
          <a:p>
            <a:pPr marL="0" indent="0">
              <a:buNone/>
            </a:pP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         ValueSetCatalogEntryDirectory valuesetcat = converter.fromJson(builder.toString(), ValueSetCatalogEntryDirectory.class)</a:t>
            </a:r>
            <a:r>
              <a:rPr lang="en-US" i="1" dirty="0" smtClean="0">
                <a:solidFill>
                  <a:srgbClr val="2F7200"/>
                </a:solidFill>
                <a:latin typeface="Times"/>
                <a:cs typeface="Times"/>
              </a:rPr>
              <a:t>;</a:t>
            </a:r>
          </a:p>
          <a:p>
            <a:r>
              <a:rPr lang="en-US" dirty="0" smtClean="0">
                <a:latin typeface="Arial (Body)"/>
                <a:cs typeface="Arial (Body)"/>
              </a:rPr>
              <a:t>Uses CTS2 Development Framework classes to handle parsing and marshaling duties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822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Client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Java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will cause some compiling errors, so we’ll add some values to the maven project. First add a repository: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(From the CodeandPomSnippets file)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 descr="Screen Shot 2012-11-30 at 12.18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82804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37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REST Client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Java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Then add a single dependency: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CTS2 Development Framework solves a number of the parsing and marshaling problems so long as you marshal the XML or JSON into a CTS2 object.</a:t>
            </a:r>
            <a:endParaRPr lang="en-US" dirty="0"/>
          </a:p>
        </p:txBody>
      </p:sp>
      <p:pic>
        <p:nvPicPr>
          <p:cNvPr id="5" name="Picture 4" descr="Screen Shot 2012-11-30 at 1.16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200" y="2819400"/>
            <a:ext cx="49149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980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Client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Java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Add code to print some output:</a:t>
            </a:r>
          </a:p>
          <a:p>
            <a:pPr marL="0" indent="0">
              <a:buNone/>
            </a:pPr>
            <a:r>
              <a:rPr lang="en-US" sz="2400" dirty="0">
                <a:latin typeface="Times"/>
                <a:cs typeface="Times"/>
              </a:rPr>
              <a:t> 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List&lt;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ValueSetCatalogEntrySummary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&gt; sum = 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valuesetcat.getEntryAsReference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();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            </a:t>
            </a:r>
            <a:r>
              <a:rPr lang="en-US" sz="2400" b="1" i="1" dirty="0">
                <a:solidFill>
                  <a:srgbClr val="2F7200"/>
                </a:solidFill>
                <a:latin typeface="Times"/>
                <a:cs typeface="Times"/>
              </a:rPr>
              <a:t>for(</a:t>
            </a:r>
            <a:r>
              <a:rPr lang="en-US" sz="2400" b="1" i="1" dirty="0" err="1">
                <a:solidFill>
                  <a:srgbClr val="2F7200"/>
                </a:solidFill>
                <a:latin typeface="Times"/>
                <a:cs typeface="Times"/>
              </a:rPr>
              <a:t>ValueSetCatalogEntrySummary</a:t>
            </a:r>
            <a:r>
              <a:rPr lang="en-US" sz="2400" b="1" i="1" dirty="0">
                <a:solidFill>
                  <a:srgbClr val="2F7200"/>
                </a:solidFill>
                <a:latin typeface="Times"/>
                <a:cs typeface="Times"/>
              </a:rPr>
              <a:t> s : sum){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       </a:t>
            </a:r>
            <a:r>
              <a:rPr lang="en-US" sz="2400" i="1" dirty="0" smtClean="0">
                <a:solidFill>
                  <a:srgbClr val="2F7200"/>
                </a:solidFill>
                <a:latin typeface="Times"/>
                <a:cs typeface="Times"/>
              </a:rPr>
              <a:t> 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	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System.out.println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s.getFormalName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());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         	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System.out.println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s.getCurrentDefinition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());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         	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System.out.println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s.getResourceName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());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         	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System.out.println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s.getValueSetName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());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            	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System.out.println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</a:t>
            </a:r>
            <a:r>
              <a:rPr lang="en-US" sz="2400" i="1" dirty="0" err="1">
                <a:solidFill>
                  <a:srgbClr val="2F7200"/>
                </a:solidFill>
                <a:latin typeface="Times"/>
                <a:cs typeface="Times"/>
              </a:rPr>
              <a:t>s.getHref</a:t>
            </a: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());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2F7200"/>
                </a:solidFill>
                <a:latin typeface="Times"/>
                <a:cs typeface="Times"/>
              </a:rPr>
              <a:t>            }</a:t>
            </a:r>
          </a:p>
        </p:txBody>
      </p:sp>
    </p:spTree>
    <p:extLst>
      <p:ext uri="{BB962C8B-B14F-4D97-AF65-F5344CB8AC3E}">
        <p14:creationId xmlns:p14="http://schemas.microsoft.com/office/powerpoint/2010/main" val="1428859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Client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Java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And disconnect:</a:t>
            </a:r>
          </a:p>
          <a:p>
            <a:pPr marL="0" indent="0">
              <a:buNone/>
            </a:pPr>
            <a:r>
              <a:rPr lang="en-US" i="1" dirty="0">
                <a:solidFill>
                  <a:srgbClr val="2F7200"/>
                </a:solidFill>
                <a:latin typeface="Times"/>
                <a:cs typeface="Times"/>
              </a:rPr>
              <a:t>connection.disconnect();</a:t>
            </a:r>
          </a:p>
        </p:txBody>
      </p:sp>
    </p:spTree>
    <p:extLst>
      <p:ext uri="{BB962C8B-B14F-4D97-AF65-F5344CB8AC3E}">
        <p14:creationId xmlns:p14="http://schemas.microsoft.com/office/powerpoint/2010/main" val="3627194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Modular Specification</a:t>
            </a:r>
            <a:br>
              <a:rPr lang="en-US" dirty="0">
                <a:latin typeface="Arial" charset="0"/>
              </a:rPr>
            </a:br>
            <a:r>
              <a:rPr lang="en-US" sz="2800" dirty="0">
                <a:solidFill>
                  <a:srgbClr val="FF0000"/>
                </a:solidFill>
                <a:latin typeface="Arial" charset="0"/>
              </a:rPr>
              <a:t>Implement / use what you need</a:t>
            </a: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Code System Catalog Entry and Code System Version Catalog Entry</a:t>
            </a:r>
          </a:p>
          <a:p>
            <a:pPr eaLnBrk="1" hangingPunct="1"/>
            <a:r>
              <a:rPr lang="en-US" dirty="0">
                <a:latin typeface="Arial" charset="0"/>
              </a:rPr>
              <a:t>Entity Description and Association</a:t>
            </a:r>
          </a:p>
          <a:p>
            <a:pPr eaLnBrk="1" hangingPunct="1"/>
            <a:r>
              <a:rPr lang="en-US" dirty="0">
                <a:latin typeface="Arial" charset="0"/>
              </a:rPr>
              <a:t>Value </a:t>
            </a:r>
            <a:r>
              <a:rPr lang="en-US" dirty="0" smtClean="0">
                <a:latin typeface="Arial" charset="0"/>
              </a:rPr>
              <a:t>Set Catalog, </a:t>
            </a:r>
            <a:r>
              <a:rPr lang="en-US" dirty="0">
                <a:latin typeface="Arial" charset="0"/>
              </a:rPr>
              <a:t>Value Set Definition and Resolved Value Set</a:t>
            </a:r>
          </a:p>
          <a:p>
            <a:pPr eaLnBrk="1" hangingPunct="1"/>
            <a:r>
              <a:rPr lang="en-US" dirty="0">
                <a:latin typeface="Arial" charset="0"/>
              </a:rPr>
              <a:t>Map Catalog Entry, Map Version </a:t>
            </a:r>
          </a:p>
          <a:p>
            <a:pPr eaLnBrk="1" hangingPunct="1"/>
            <a:r>
              <a:rPr lang="en-US" dirty="0">
                <a:latin typeface="Arial" charset="0"/>
              </a:rPr>
              <a:t>Concept Domain, Concept Domain Binding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Statement</a:t>
            </a:r>
            <a:endParaRPr lang="en-US" dirty="0">
              <a:latin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Client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Create a main method and run one of the methods: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008000"/>
                </a:solidFill>
                <a:latin typeface="Times"/>
                <a:cs typeface="Times"/>
              </a:rPr>
              <a:t>public static void main(String[] </a:t>
            </a:r>
            <a:r>
              <a:rPr lang="en-US" sz="2400" i="1" dirty="0" err="1">
                <a:solidFill>
                  <a:srgbClr val="008000"/>
                </a:solidFill>
                <a:latin typeface="Times"/>
                <a:cs typeface="Times"/>
              </a:rPr>
              <a:t>args</a:t>
            </a:r>
            <a:r>
              <a:rPr lang="en-US" sz="2400" i="1" dirty="0">
                <a:solidFill>
                  <a:srgbClr val="008000"/>
                </a:solidFill>
                <a:latin typeface="Times"/>
                <a:cs typeface="Times"/>
              </a:rPr>
              <a:t>){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008000"/>
                </a:solidFill>
                <a:latin typeface="Times"/>
                <a:cs typeface="Times"/>
              </a:rPr>
              <a:t>	new </a:t>
            </a:r>
            <a:r>
              <a:rPr lang="en-US" sz="2400" i="1" dirty="0" err="1">
                <a:solidFill>
                  <a:srgbClr val="008000"/>
                </a:solidFill>
                <a:latin typeface="Times"/>
                <a:cs typeface="Times"/>
              </a:rPr>
              <a:t>ValueSetClient</a:t>
            </a:r>
            <a:r>
              <a:rPr lang="en-US" sz="2400" i="1" dirty="0">
                <a:solidFill>
                  <a:srgbClr val="008000"/>
                </a:solidFill>
                <a:latin typeface="Times"/>
                <a:cs typeface="Times"/>
              </a:rPr>
              <a:t>().</a:t>
            </a:r>
            <a:r>
              <a:rPr lang="en-US" sz="2400" i="1" dirty="0" err="1">
                <a:solidFill>
                  <a:srgbClr val="008000"/>
                </a:solidFill>
                <a:latin typeface="Times"/>
                <a:cs typeface="Times"/>
              </a:rPr>
              <a:t>getValueSet</a:t>
            </a:r>
            <a:r>
              <a:rPr lang="en-US" sz="2400" i="1" dirty="0">
                <a:solidFill>
                  <a:srgbClr val="008000"/>
                </a:solidFill>
                <a:latin typeface="Times"/>
                <a:cs typeface="Times"/>
              </a:rPr>
              <a:t>();</a:t>
            </a:r>
          </a:p>
          <a:p>
            <a:pPr marL="0" indent="0">
              <a:buNone/>
            </a:pPr>
            <a:r>
              <a:rPr lang="en-US" sz="2400" i="1" dirty="0">
                <a:solidFill>
                  <a:srgbClr val="008000"/>
                </a:solidFill>
                <a:latin typeface="Times"/>
                <a:cs typeface="Time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2359771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Client</a:t>
            </a:r>
            <a:br>
              <a:rPr lang="en-US" dirty="0"/>
            </a:br>
            <a:r>
              <a:rPr lang="en-US" sz="2800" dirty="0">
                <a:solidFill>
                  <a:srgbClr val="FF0000"/>
                </a:solidFill>
              </a:rPr>
              <a:t>Java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Simple REST clients can be duplicated in any number of implementation environments.   </a:t>
            </a:r>
          </a:p>
          <a:p>
            <a:pPr marL="0" indent="0">
              <a:buNone/>
            </a:pPr>
            <a:r>
              <a:rPr lang="en-US" dirty="0" smtClean="0"/>
              <a:t>See details of more Java, Python, Scala and Unix based curl command implementations here: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http://informatics.mayo.edu/CTS2_V3/index.php/</a:t>
            </a:r>
            <a:r>
              <a:rPr lang="en-US" dirty="0" smtClean="0">
                <a:hlinkClick r:id="rId2"/>
              </a:rPr>
              <a:t>Value_Set_REST_API_and_Implementation_Examples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846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Implementation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Command Line and XSLT Transforms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08393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Client</a:t>
            </a:r>
            <a:br>
              <a:rPr lang="en-US" dirty="0"/>
            </a:br>
            <a:r>
              <a:rPr lang="en-US" sz="2800" dirty="0" smtClean="0">
                <a:solidFill>
                  <a:srgbClr val="FF0000"/>
                </a:solidFill>
              </a:rPr>
              <a:t>Command Line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Windows, Linux and Unix can pull in CTS2 XML via command line REST calls. 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On Linux and Unix the curl command can be used to pull xml into a file where an application can process it and serve it up to a user.</a:t>
            </a:r>
          </a:p>
        </p:txBody>
      </p:sp>
    </p:spTree>
    <p:extLst>
      <p:ext uri="{BB962C8B-B14F-4D97-AF65-F5344CB8AC3E}">
        <p14:creationId xmlns:p14="http://schemas.microsoft.com/office/powerpoint/2010/main" val="1335431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Client</a:t>
            </a:r>
            <a:br>
              <a:rPr lang="en-US" dirty="0"/>
            </a:br>
            <a:r>
              <a:rPr lang="en-US" sz="2800" dirty="0" smtClean="0">
                <a:solidFill>
                  <a:srgbClr val="FF0000"/>
                </a:solidFill>
              </a:rPr>
              <a:t>Command Line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example:</a:t>
            </a:r>
          </a:p>
          <a:p>
            <a:r>
              <a:rPr lang="en-US" dirty="0" smtClean="0"/>
              <a:t>curl </a:t>
            </a:r>
            <a:r>
              <a:rPr lang="en-US" dirty="0">
                <a:hlinkClick r:id="rId2"/>
              </a:rPr>
              <a:t>http://informatics.mayo.edu/cts2/rest/valuesets</a:t>
            </a:r>
            <a:r>
              <a:rPr lang="en-US" dirty="0"/>
              <a:t> &gt; </a:t>
            </a:r>
            <a:r>
              <a:rPr lang="en-US" dirty="0" err="1"/>
              <a:t>valuesets.xml</a:t>
            </a:r>
            <a:endParaRPr lang="en-US" dirty="0"/>
          </a:p>
          <a:p>
            <a:r>
              <a:rPr lang="en-US" dirty="0" smtClean="0"/>
              <a:t>Pipes a CTS2 value set into an xml document where it could be served up on an eXist XML database or processed into a more user friendly file using a XSLT style sheet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6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Client</a:t>
            </a:r>
            <a:br>
              <a:rPr lang="en-US" dirty="0"/>
            </a:br>
            <a:r>
              <a:rPr lang="en-US" sz="2800" dirty="0" smtClean="0">
                <a:solidFill>
                  <a:srgbClr val="FF0000"/>
                </a:solidFill>
              </a:rPr>
              <a:t>Command Line and XSLT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Exercise:</a:t>
            </a:r>
          </a:p>
          <a:p>
            <a:pPr marL="0" indent="0">
              <a:buNone/>
            </a:pPr>
            <a:r>
              <a:rPr lang="en-US" dirty="0" smtClean="0"/>
              <a:t>Use curl or a browser to get some CTS2 object in XML from a service</a:t>
            </a:r>
          </a:p>
          <a:p>
            <a:pPr marL="0" indent="0">
              <a:buNone/>
            </a:pPr>
            <a:r>
              <a:rPr lang="en-US" dirty="0" smtClean="0"/>
              <a:t>Use an XSLT transform to transform the values into an HTML representation.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9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CTS2 REST Client</a:t>
            </a:r>
            <a:br>
              <a:rPr lang="en-US" dirty="0"/>
            </a:br>
            <a:r>
              <a:rPr lang="en-US" sz="2800" dirty="0" smtClean="0">
                <a:solidFill>
                  <a:srgbClr val="FF0000"/>
                </a:solidFill>
              </a:rPr>
              <a:t>Command Line and XSLT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Using Firefox open the following in tabs: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://informatics.mayo.edu/cts2/rest/</a:t>
            </a:r>
            <a:r>
              <a:rPr lang="en-US" dirty="0" smtClean="0">
                <a:hlinkClick r:id="rId2"/>
              </a:rPr>
              <a:t>valuesets</a:t>
            </a:r>
            <a:endParaRPr lang="en-US" dirty="0" smtClean="0"/>
          </a:p>
          <a:p>
            <a:r>
              <a:rPr lang="en-US" dirty="0">
                <a:hlinkClick r:id="rId3"/>
              </a:rPr>
              <a:t>http://markbucayan.appspot.com/xslt/</a:t>
            </a:r>
            <a:r>
              <a:rPr lang="en-US" dirty="0" smtClean="0">
                <a:hlinkClick r:id="rId3"/>
              </a:rPr>
              <a:t>index.html</a:t>
            </a:r>
            <a:endParaRPr lang="en-US" dirty="0" smtClean="0"/>
          </a:p>
          <a:p>
            <a:r>
              <a:rPr lang="en-US" dirty="0" smtClean="0"/>
              <a:t>And the two XSLT files in the example folder</a:t>
            </a:r>
          </a:p>
          <a:p>
            <a:r>
              <a:rPr lang="en-US" dirty="0" smtClean="0"/>
              <a:t>Use </a:t>
            </a:r>
            <a:r>
              <a:rPr lang="en-US" dirty="0"/>
              <a:t>the </a:t>
            </a:r>
            <a:r>
              <a:rPr lang="en-US" dirty="0" smtClean="0"/>
              <a:t>ValueSetCatalogEntryDirectory.xsl to transform the first XML page.  Use the link to click through to an IterableResolvedValueSet and try the second XSL, </a:t>
            </a:r>
            <a:r>
              <a:rPr lang="en-US" dirty="0" err="1" smtClean="0"/>
              <a:t>IterableResVS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941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CTS2 Optional Tutorial Section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Python and </a:t>
            </a:r>
            <a:r>
              <a:rPr lang="en-US" sz="2800" dirty="0" err="1" smtClean="0">
                <a:solidFill>
                  <a:srgbClr val="FF0000"/>
                </a:solidFill>
              </a:rPr>
              <a:t>Scala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963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</a:t>
            </a:r>
            <a:r>
              <a:rPr lang="en-US" dirty="0"/>
              <a:t> </a:t>
            </a:r>
            <a:r>
              <a:rPr lang="en-US" dirty="0" smtClean="0"/>
              <a:t>Tutorial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Platform Independence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REST means platform independent clients</a:t>
            </a:r>
          </a:p>
          <a:p>
            <a:r>
              <a:rPr lang="en-US" dirty="0" smtClean="0"/>
              <a:t>REST can be consumed by any client that can make http or https connections and parse XML or JSON</a:t>
            </a:r>
          </a:p>
          <a:p>
            <a:r>
              <a:rPr lang="en-US" dirty="0" smtClean="0"/>
              <a:t>Python and </a:t>
            </a:r>
            <a:r>
              <a:rPr lang="en-US" dirty="0" err="1" smtClean="0"/>
              <a:t>Scala</a:t>
            </a:r>
            <a:r>
              <a:rPr lang="en-US" dirty="0" smtClean="0"/>
              <a:t> can both achieve this</a:t>
            </a:r>
          </a:p>
          <a:p>
            <a:r>
              <a:rPr lang="en-US" dirty="0" smtClean="0"/>
              <a:t>In the example folders there is sample code for Python and </a:t>
            </a:r>
            <a:r>
              <a:rPr lang="en-US" dirty="0" err="1" smtClean="0"/>
              <a:t>Scala</a:t>
            </a:r>
            <a:r>
              <a:rPr lang="en-US" dirty="0" smtClean="0"/>
              <a:t> REST consuming clients</a:t>
            </a:r>
          </a:p>
          <a:p>
            <a:pPr lvl="1"/>
            <a:endParaRPr lang="en-US" dirty="0"/>
          </a:p>
          <a:p>
            <a:pPr marL="0" lvl="1" indent="0">
              <a:spcBef>
                <a:spcPts val="1500"/>
              </a:spcBef>
              <a:buClr>
                <a:schemeClr val="tx2"/>
              </a:buClr>
              <a:buNone/>
            </a:pPr>
            <a:r>
              <a:rPr lang="en-US" dirty="0" smtClean="0"/>
              <a:t>Note: </a:t>
            </a:r>
            <a:r>
              <a:rPr lang="en-US" dirty="0"/>
              <a:t>Not an interactive </a:t>
            </a:r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687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</a:t>
            </a:r>
            <a:br>
              <a:rPr lang="en-US" dirty="0" smtClean="0"/>
            </a:br>
            <a:r>
              <a:rPr lang="en-US" sz="2800" dirty="0" smtClean="0">
                <a:solidFill>
                  <a:srgbClr val="FF0000"/>
                </a:solidFill>
              </a:rPr>
              <a:t>Platform Independence: Python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Python, a C++ based scripting </a:t>
            </a:r>
            <a:r>
              <a:rPr lang="en-US" dirty="0" smtClean="0"/>
              <a:t>language, can create a simple REST client in a few lines of code</a:t>
            </a:r>
          </a:p>
          <a:p>
            <a:r>
              <a:rPr lang="en-US" dirty="0" smtClean="0"/>
              <a:t>This example depends on a library not included in the regular Python distribution:</a:t>
            </a:r>
          </a:p>
          <a:p>
            <a:pPr marL="0" indent="0">
              <a:buNone/>
            </a:pP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from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restful_lib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  <a:latin typeface="Times"/>
                <a:cs typeface="Times"/>
              </a:rPr>
              <a:t> import Connection</a:t>
            </a:r>
          </a:p>
        </p:txBody>
      </p:sp>
    </p:spTree>
    <p:extLst>
      <p:ext uri="{BB962C8B-B14F-4D97-AF65-F5344CB8AC3E}">
        <p14:creationId xmlns:p14="http://schemas.microsoft.com/office/powerpoint/2010/main" val="3226225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c-lightblue">
  <a:themeElements>
    <a:clrScheme name="Custom 4">
      <a:dk1>
        <a:sysClr val="windowText" lastClr="000000"/>
      </a:dk1>
      <a:lt1>
        <a:sysClr val="window" lastClr="FFFFFF"/>
      </a:lt1>
      <a:dk2>
        <a:srgbClr val="0046AD"/>
      </a:dk2>
      <a:lt2>
        <a:srgbClr val="BDD7FF"/>
      </a:lt2>
      <a:accent1>
        <a:srgbClr val="0046AD"/>
      </a:accent1>
      <a:accent2>
        <a:srgbClr val="FF5A76"/>
      </a:accent2>
      <a:accent3>
        <a:srgbClr val="15A8E5"/>
      </a:accent3>
      <a:accent4>
        <a:srgbClr val="3F9800"/>
      </a:accent4>
      <a:accent5>
        <a:srgbClr val="9F58FE"/>
      </a:accent5>
      <a:accent6>
        <a:srgbClr val="B44D00"/>
      </a:accent6>
      <a:hlink>
        <a:srgbClr val="006699"/>
      </a:hlink>
      <a:folHlink>
        <a:srgbClr val="969696"/>
      </a:folHlink>
    </a:clrScheme>
    <a:fontScheme name="mc-lightblu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c-lightblu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10460</TotalTime>
  <Words>6138</Words>
  <Application>Microsoft Macintosh PowerPoint</Application>
  <PresentationFormat>On-screen Show (4:3)</PresentationFormat>
  <Paragraphs>782</Paragraphs>
  <Slides>153</Slides>
  <Notes>38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153</vt:i4>
      </vt:variant>
    </vt:vector>
  </HeadingPairs>
  <TitlesOfParts>
    <vt:vector size="154" baseType="lpstr">
      <vt:lpstr>mc-lightblue</vt:lpstr>
      <vt:lpstr>CTS2 Development Framework Implementation Technical Overview</vt:lpstr>
      <vt:lpstr>Pre-tutorial House Keeping </vt:lpstr>
      <vt:lpstr>Who is this Tutorial for? </vt:lpstr>
      <vt:lpstr>What do I Need to Know as a Developer </vt:lpstr>
      <vt:lpstr>Overview </vt:lpstr>
      <vt:lpstr>Terminology Services </vt:lpstr>
      <vt:lpstr>Terminology Services </vt:lpstr>
      <vt:lpstr>How to Approach the Specification </vt:lpstr>
      <vt:lpstr>Modular Specification Implement / use what you need</vt:lpstr>
      <vt:lpstr>Modular Functionality Implement / use what you need</vt:lpstr>
      <vt:lpstr>Every Module Has: </vt:lpstr>
      <vt:lpstr>Every Module Also Has </vt:lpstr>
      <vt:lpstr>Combined they provide a set of rules that: </vt:lpstr>
      <vt:lpstr>CTS2 in a nutshell </vt:lpstr>
      <vt:lpstr>CTS2 Implementation Planning an Implementation</vt:lpstr>
      <vt:lpstr>How do I plan an implementation? </vt:lpstr>
      <vt:lpstr>How do I plan an implementation? CTS2 Service</vt:lpstr>
      <vt:lpstr>How do I plan an implementation? Are You Consuming Terminology Content?</vt:lpstr>
      <vt:lpstr>Ways to Implement </vt:lpstr>
      <vt:lpstr>CTS2 Plugin Tutorial Overview</vt:lpstr>
      <vt:lpstr>Plugin Tutorial Overview Where to Start</vt:lpstr>
      <vt:lpstr>CTS2 Development Framework Providing a Toolset</vt:lpstr>
      <vt:lpstr>CTS2 Implementation Service Plugin Tutorial</vt:lpstr>
      <vt:lpstr>CTS2 Plugins How are Development Framework Plugins Used?</vt:lpstr>
      <vt:lpstr>CTS2 plugins How are Plugins Used?</vt:lpstr>
      <vt:lpstr>CTS2 Development Framework Service Plugin Example Requirements</vt:lpstr>
      <vt:lpstr>CTS2 Development Framework Service Plugin Example Goals for this part of tutorial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 Service Plugin</vt:lpstr>
      <vt:lpstr>Interactive Demo: Service Plugin Import Plugin to Framework</vt:lpstr>
      <vt:lpstr>Interactive Demo: Service Plugin Import Plugin to Framework</vt:lpstr>
      <vt:lpstr>Interactive Demo: Service Plugin Import Plugin to Framework</vt:lpstr>
      <vt:lpstr>Interactive Demo: Service Plugin Import Plugin to Framework</vt:lpstr>
      <vt:lpstr>Interactive Demo: Service Plugin Import Plugin to Framework</vt:lpstr>
      <vt:lpstr>Interactive Demo Service Plugin</vt:lpstr>
      <vt:lpstr>Interactive Demo Service Plugin</vt:lpstr>
      <vt:lpstr>CTS2 REST API</vt:lpstr>
      <vt:lpstr>CTS2 REST API </vt:lpstr>
      <vt:lpstr>Interactive Demo: CTS2 REST API </vt:lpstr>
      <vt:lpstr>CTS2 REST API </vt:lpstr>
      <vt:lpstr>PowerPoint Presentation</vt:lpstr>
      <vt:lpstr>CTS2 REST API </vt:lpstr>
      <vt:lpstr>CTS2 REST API </vt:lpstr>
      <vt:lpstr>CTS2 REST API </vt:lpstr>
      <vt:lpstr>PowerPoint Presentation</vt:lpstr>
      <vt:lpstr>CTS2 REST API </vt:lpstr>
      <vt:lpstr>CTS2 REST API </vt:lpstr>
      <vt:lpstr>PowerPoint Presentation</vt:lpstr>
      <vt:lpstr>CTS2 REST API </vt:lpstr>
      <vt:lpstr>PowerPoint Presentation</vt:lpstr>
      <vt:lpstr>CTS2 REST API </vt:lpstr>
      <vt:lpstr>PowerPoint Presentation</vt:lpstr>
      <vt:lpstr>CTS2 REST API </vt:lpstr>
      <vt:lpstr>PowerPoint Presentation</vt:lpstr>
      <vt:lpstr>CTS2 REST API </vt:lpstr>
      <vt:lpstr>PowerPoint Presentation</vt:lpstr>
      <vt:lpstr>CTS2 REST API </vt:lpstr>
      <vt:lpstr>CTS2 REST API </vt:lpstr>
      <vt:lpstr>CTS2 REST API </vt:lpstr>
      <vt:lpstr>CTS2 REST API Value Sets</vt:lpstr>
      <vt:lpstr>CTS2 REST API Value Sets: Pagination</vt:lpstr>
      <vt:lpstr>CTS2 REST API Value Sets</vt:lpstr>
      <vt:lpstr>CTS2 REST API Value Sets</vt:lpstr>
      <vt:lpstr>PowerPoint Presentation</vt:lpstr>
      <vt:lpstr>CTS2 REST API Value Sets</vt:lpstr>
      <vt:lpstr>PowerPoint Presentation</vt:lpstr>
      <vt:lpstr>CTS2 REST API Summary</vt:lpstr>
      <vt:lpstr>CTS2 Java REST Client</vt:lpstr>
      <vt:lpstr>CTS2 REST Client Java</vt:lpstr>
      <vt:lpstr>CTS2 REST Client Java</vt:lpstr>
      <vt:lpstr>CTS2 REST Client Java</vt:lpstr>
      <vt:lpstr>CTS2 REST Client Java</vt:lpstr>
      <vt:lpstr>CTS2 REST Client Java</vt:lpstr>
      <vt:lpstr>CTS2 REST Client Java</vt:lpstr>
      <vt:lpstr>CTS2 REST Client Java</vt:lpstr>
      <vt:lpstr>CTS2 REST Client Java</vt:lpstr>
      <vt:lpstr>CTS2 REST Client Java</vt:lpstr>
      <vt:lpstr>CTS2 REST Client Java</vt:lpstr>
      <vt:lpstr>CTS2 REST Client Java</vt:lpstr>
      <vt:lpstr>CTS2 REST Client Java</vt:lpstr>
      <vt:lpstr>CTS2 Implementation Command Line and XSLT Transforms</vt:lpstr>
      <vt:lpstr>CTS2 REST Client Command Line</vt:lpstr>
      <vt:lpstr>CTS2 REST Client Command Line</vt:lpstr>
      <vt:lpstr>CTS2 REST Client Command Line and XSLT</vt:lpstr>
      <vt:lpstr>CTS2 REST Client Command Line and XSLT</vt:lpstr>
      <vt:lpstr>CTS2 Optional Tutorial Section Python and Scala</vt:lpstr>
      <vt:lpstr>Optional Tutorial Platform Independence</vt:lpstr>
      <vt:lpstr>Optional  Platform Independence: Python</vt:lpstr>
      <vt:lpstr>Optional  Platform Independence: Python</vt:lpstr>
      <vt:lpstr>Optional  Platform Independence: Python</vt:lpstr>
      <vt:lpstr>Optional Platform Independence: Python</vt:lpstr>
      <vt:lpstr>Optional  Platform Independence: Python</vt:lpstr>
      <vt:lpstr>Optional  Platform Independence: Scala</vt:lpstr>
      <vt:lpstr>Optional  Platform Independence: Scala</vt:lpstr>
      <vt:lpstr>Optional  Platform Independence: Scala</vt:lpstr>
      <vt:lpstr>Optional  Platform Independence: Scala</vt:lpstr>
      <vt:lpstr>Optional  Platform Independence: Next Steps</vt:lpstr>
      <vt:lpstr>CTS2 Development Framework Implementations, Web Applications &amp; UI Widgets</vt:lpstr>
      <vt:lpstr>CTS2 Development Framework and Implementations</vt:lpstr>
      <vt:lpstr>CTS2 Development Framework Implementations</vt:lpstr>
      <vt:lpstr>CTS2 Development Framework Implementations eXist Database</vt:lpstr>
      <vt:lpstr>CTS2 Development Framework Implementations MU Quality Measure Value Set Service</vt:lpstr>
      <vt:lpstr>CTS2 Development Framework Implementations NCBO BioPortal</vt:lpstr>
      <vt:lpstr>CTS2 Development Framework Implementations NCBO BioPortal</vt:lpstr>
      <vt:lpstr>CTS2 Development Framework Implementations NCBO BioPortal REST</vt:lpstr>
      <vt:lpstr>CTS2 Development Framework Implementations NCBO BioPortal RDF</vt:lpstr>
      <vt:lpstr>CTS2 Implementations </vt:lpstr>
      <vt:lpstr>Web Applications using the CTS2 Service</vt:lpstr>
      <vt:lpstr>Web Applications using the CTS2 Service </vt:lpstr>
      <vt:lpstr>UIs created for CTS2 Implementations CTS2 Value Set Viewer</vt:lpstr>
      <vt:lpstr>UIs created for CTS2 Implementations CTS2 Value Set Viewer</vt:lpstr>
      <vt:lpstr>UIs created for CTS2 Implementations CTS2 Value Set Viewer</vt:lpstr>
      <vt:lpstr>UIs created for CTS2 Implementations High-Throughput Phenotyping (HTP) Overview</vt:lpstr>
      <vt:lpstr>UIs created for CTS2 Implementations High-Throughput Phenotyping (HTP) Overview</vt:lpstr>
      <vt:lpstr>UIs created for CTS2 Implementations High-Throughput Phenotyping (HTP) Overview</vt:lpstr>
      <vt:lpstr>UIs created for CTS2 Implementations High-Throughput Phenotyping (HTP)</vt:lpstr>
      <vt:lpstr>CTS2 Enabled UI Widgets</vt:lpstr>
      <vt:lpstr>Displaying CTS2 Content </vt:lpstr>
      <vt:lpstr>CTS2 Enabled UI Widgets Overview</vt:lpstr>
      <vt:lpstr>CTS2 Enabled UI Widgets Demonstration</vt:lpstr>
      <vt:lpstr>UI Widget: Tooltip</vt:lpstr>
      <vt:lpstr>CTS2 Enabled UI Widgets Lab Exercise - Tooltip</vt:lpstr>
      <vt:lpstr>CTS2 Enabled UI Widgets Lab Exercise - Tooltip</vt:lpstr>
      <vt:lpstr>CTS2 Enabled UI Widgets Lab Exercise – Tooltip in JSFiddle</vt:lpstr>
      <vt:lpstr>CTS2 Enabled UI Widgets Lab Exercise – Tooltip: Add new Tooltip</vt:lpstr>
      <vt:lpstr>CTS2 Enabled UI Widgets Lab Exercise – Tooltip: Change Attributes</vt:lpstr>
      <vt:lpstr>CTS2 Enabled UI Widgets Lab Exercise – Tooltip: Add a row to the tooltip</vt:lpstr>
      <vt:lpstr>CTS2 Enabled UI Widgets Lab Exercise – Tooltip: Add a row to the tooltip</vt:lpstr>
      <vt:lpstr>CTS2 Enabled UI Widgets Lab Exercise – Tooltip: Add a row to the tooltip</vt:lpstr>
      <vt:lpstr>CTS2 Enabled UI Widgets Lab Exercise – Tooltip: Change the Background Color</vt:lpstr>
      <vt:lpstr>CTS2 Enabled UI Widgets Lab Exercise – Tooltip: Change the Background Color</vt:lpstr>
      <vt:lpstr>UI Widget: Dropdown</vt:lpstr>
      <vt:lpstr>CTS2 Enabled UI Widgets Lab Exercise – Dropdown: Country of Birth</vt:lpstr>
      <vt:lpstr>CTS2 Enabled UI Widgets Lab Exercise – Dropdown: Country of Birth</vt:lpstr>
      <vt:lpstr>CTS2 Enabled UI Widgets Lab Exercise – Dropdown: Country of Birth</vt:lpstr>
      <vt:lpstr>CTS2 Enabled UI Widgets Lab Exercise – Dropdown: Country of Birth</vt:lpstr>
      <vt:lpstr>Summary</vt:lpstr>
      <vt:lpstr>UI and Widget Review </vt:lpstr>
      <vt:lpstr>References </vt:lpstr>
      <vt:lpstr>References </vt:lpstr>
      <vt:lpstr>References </vt:lpstr>
      <vt:lpstr>Questions &amp; Discussion</vt:lpstr>
    </vt:vector>
  </TitlesOfParts>
  <Manager/>
  <Company>Mayo Clinic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Media Support Services</dc:creator>
  <cp:keywords/>
  <dc:description>v2.11</dc:description>
  <cp:lastModifiedBy>Scott Bauer</cp:lastModifiedBy>
  <cp:revision>396</cp:revision>
  <dcterms:created xsi:type="dcterms:W3CDTF">2011-10-19T16:03:12Z</dcterms:created>
  <dcterms:modified xsi:type="dcterms:W3CDTF">2012-12-30T03:53:07Z</dcterms:modified>
  <cp:category/>
</cp:coreProperties>
</file>